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4" r:id="rId7"/>
    <p:sldId id="268" r:id="rId8"/>
    <p:sldId id="266" r:id="rId9"/>
    <p:sldId id="262" r:id="rId10"/>
    <p:sldId id="269" r:id="rId11"/>
    <p:sldId id="263" r:id="rId12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402C"/>
    <a:srgbClr val="E5DBCD"/>
    <a:srgbClr val="E6DDD0"/>
    <a:srgbClr val="E1D6C5"/>
    <a:srgbClr val="E1D6BF"/>
    <a:srgbClr val="DFD3C1"/>
    <a:srgbClr val="DED1C2"/>
    <a:srgbClr val="EBE2D5"/>
    <a:srgbClr val="E1D3C1"/>
    <a:srgbClr val="435B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305CE-A1AC-4808-ADDF-70EDECD8CC4E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1813" y="876300"/>
            <a:ext cx="31527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73438"/>
            <a:ext cx="7435850" cy="27606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B05C1E-1D10-4EB6-A5F2-686CA2BD6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649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94F4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94F4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8/10/2021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94F4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8/10/2021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8/10/2021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410200"/>
          </a:xfrm>
          <a:custGeom>
            <a:avLst/>
            <a:gdLst/>
            <a:ahLst/>
            <a:cxnLst/>
            <a:rect l="l" t="t" r="r" b="b"/>
            <a:pathLst>
              <a:path w="9144000" h="5410200">
                <a:moveTo>
                  <a:pt x="0" y="5410200"/>
                </a:moveTo>
                <a:lnTo>
                  <a:pt x="9144000" y="5410200"/>
                </a:lnTo>
                <a:lnTo>
                  <a:pt x="9144000" y="0"/>
                </a:lnTo>
                <a:lnTo>
                  <a:pt x="0" y="0"/>
                </a:lnTo>
                <a:lnTo>
                  <a:pt x="0" y="5410200"/>
                </a:lnTo>
                <a:close/>
              </a:path>
            </a:pathLst>
          </a:custGeom>
          <a:solidFill>
            <a:srgbClr val="E6D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5715000"/>
            <a:ext cx="9144000" cy="76200"/>
          </a:xfrm>
          <a:custGeom>
            <a:avLst/>
            <a:gdLst/>
            <a:ahLst/>
            <a:cxnLst/>
            <a:rect l="l" t="t" r="r" b="b"/>
            <a:pathLst>
              <a:path w="9144000" h="76200">
                <a:moveTo>
                  <a:pt x="0" y="76200"/>
                </a:moveTo>
                <a:lnTo>
                  <a:pt x="9144000" y="76200"/>
                </a:lnTo>
                <a:lnTo>
                  <a:pt x="91440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E6D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5791200"/>
            <a:ext cx="9144000" cy="1066800"/>
          </a:xfrm>
          <a:custGeom>
            <a:avLst/>
            <a:gdLst/>
            <a:ahLst/>
            <a:cxnLst/>
            <a:rect l="l" t="t" r="r" b="b"/>
            <a:pathLst>
              <a:path w="9144000" h="1066800">
                <a:moveTo>
                  <a:pt x="0" y="1066800"/>
                </a:moveTo>
                <a:lnTo>
                  <a:pt x="9144000" y="1066800"/>
                </a:lnTo>
                <a:lnTo>
                  <a:pt x="9144000" y="0"/>
                </a:lnTo>
                <a:lnTo>
                  <a:pt x="0" y="0"/>
                </a:lnTo>
                <a:lnTo>
                  <a:pt x="0" y="1066800"/>
                </a:lnTo>
                <a:close/>
              </a:path>
            </a:pathLst>
          </a:custGeom>
          <a:solidFill>
            <a:srgbClr val="494F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5410200"/>
            <a:ext cx="9144000" cy="304800"/>
          </a:xfrm>
          <a:custGeom>
            <a:avLst/>
            <a:gdLst/>
            <a:ahLst/>
            <a:cxnLst/>
            <a:rect l="l" t="t" r="r" b="b"/>
            <a:pathLst>
              <a:path w="9144000" h="304800">
                <a:moveTo>
                  <a:pt x="0" y="304800"/>
                </a:moveTo>
                <a:lnTo>
                  <a:pt x="9144000" y="304800"/>
                </a:lnTo>
                <a:lnTo>
                  <a:pt x="91440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2438400" y="5918682"/>
            <a:ext cx="4267198" cy="8706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4150543" y="44565"/>
            <a:ext cx="4993456" cy="553059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62842" y="176275"/>
            <a:ext cx="5818314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494F4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bject 3">
            <a:extLst>
              <a:ext uri="{FF2B5EF4-FFF2-40B4-BE49-F238E27FC236}">
                <a16:creationId xmlns:a16="http://schemas.microsoft.com/office/drawing/2014/main" id="{3A651D40-E272-4628-B338-37FBAE163A8C}"/>
              </a:ext>
            </a:extLst>
          </p:cNvPr>
          <p:cNvSpPr txBox="1"/>
          <p:nvPr/>
        </p:nvSpPr>
        <p:spPr>
          <a:xfrm>
            <a:off x="3769493" y="3787106"/>
            <a:ext cx="187410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endParaRPr lang="en-US" sz="1200" dirty="0">
              <a:latin typeface="Arial"/>
              <a:cs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301AA8-96AC-40F0-A152-ECD69DEF96DA}"/>
              </a:ext>
            </a:extLst>
          </p:cNvPr>
          <p:cNvSpPr/>
          <p:nvPr/>
        </p:nvSpPr>
        <p:spPr>
          <a:xfrm>
            <a:off x="0" y="5397343"/>
            <a:ext cx="9168677" cy="1488560"/>
          </a:xfrm>
          <a:prstGeom prst="rect">
            <a:avLst/>
          </a:prstGeom>
          <a:solidFill>
            <a:srgbClr val="2F4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F402C"/>
              </a:solidFill>
            </a:endParaRPr>
          </a:p>
        </p:txBody>
      </p:sp>
      <p:pic>
        <p:nvPicPr>
          <p:cNvPr id="18" name="Picture 17" descr="Text&#10;&#10;Description automatically generated with medium confidence">
            <a:extLst>
              <a:ext uri="{FF2B5EF4-FFF2-40B4-BE49-F238E27FC236}">
                <a16:creationId xmlns:a16="http://schemas.microsoft.com/office/drawing/2014/main" id="{535A17F8-2622-4060-8A14-5EC33326CD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451335"/>
            <a:ext cx="4492436" cy="1424237"/>
          </a:xfrm>
          <a:prstGeom prst="rect">
            <a:avLst/>
          </a:prstGeom>
        </p:spPr>
      </p:pic>
      <p:sp>
        <p:nvSpPr>
          <p:cNvPr id="41" name="Title 40">
            <a:extLst>
              <a:ext uri="{FF2B5EF4-FFF2-40B4-BE49-F238E27FC236}">
                <a16:creationId xmlns:a16="http://schemas.microsoft.com/office/drawing/2014/main" id="{8E6D42EE-4703-4DE8-895D-FAC3ECE403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62113" y="176213"/>
            <a:ext cx="5819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4A4F42"/>
                </a:solidFill>
                <a:latin typeface="Arial"/>
                <a:cs typeface="Arial"/>
              </a:rPr>
              <a:t>MCA 2021 SUMMER BOARD MEETING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2732C5-425F-41F1-9D8C-30AB7695124F}"/>
              </a:ext>
            </a:extLst>
          </p:cNvPr>
          <p:cNvSpPr txBox="1"/>
          <p:nvPr/>
        </p:nvSpPr>
        <p:spPr>
          <a:xfrm>
            <a:off x="1524000" y="1612953"/>
            <a:ext cx="6172200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 Retail Committee</a:t>
            </a:r>
          </a:p>
          <a:p>
            <a:pPr algn="ctr"/>
            <a:r>
              <a:rPr lang="en-US" sz="3600" b="1" dirty="0"/>
              <a:t>Brief to Exec Committee </a:t>
            </a:r>
          </a:p>
          <a:p>
            <a:pPr algn="ctr"/>
            <a:endParaRPr lang="en-US" sz="3600" b="1" dirty="0"/>
          </a:p>
          <a:p>
            <a:pPr algn="ctr"/>
            <a:r>
              <a:rPr lang="en-US" sz="2800" b="1" dirty="0"/>
              <a:t>(9 Aug 2021) 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A0349-AE2D-4042-878C-13ABE13A8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152400"/>
            <a:ext cx="5818314" cy="430887"/>
          </a:xfrm>
        </p:spPr>
        <p:txBody>
          <a:bodyPr/>
          <a:lstStyle/>
          <a:p>
            <a:pPr algn="ctr"/>
            <a:r>
              <a:rPr lang="en-US" dirty="0"/>
              <a:t>Financial Data Takeaways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FE04DD-C5E7-44C9-A28D-7220F6896C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0" y="727557"/>
            <a:ext cx="8229600" cy="5216043"/>
          </a:xfrm>
        </p:spPr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Retail typically has low margins and needs volume to be profitable.  TMS has one location with a relatively small customer base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Brick and mortar not efficient and the location can limit customer base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More investment needed to hire retail expertise and address replacement of quality skilled workers that have or will soon retire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 a more robust Strategic Plan and budgeting process which includes money for Capital Expenditures (CAPEX) to address Ecommerce business to be more competitive with competition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5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Improvements in people, processes, and systems can result in significant efficiencies and cost savings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374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508AE-B56A-4BC4-9E51-BC2607B47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842" y="331113"/>
            <a:ext cx="5818314" cy="430887"/>
          </a:xfrm>
        </p:spPr>
        <p:txBody>
          <a:bodyPr/>
          <a:lstStyle/>
          <a:p>
            <a:pPr algn="ctr"/>
            <a:r>
              <a:rPr lang="en-US" dirty="0"/>
              <a:t>Way Ahead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6C8B3B-F1D2-4997-A2EB-7EC4B69DF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1582341"/>
            <a:ext cx="8229600" cy="184665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9 Aug – Retail Committee brief to Exec Comm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10 Aug – Brief to MCA Board of Governors</a:t>
            </a:r>
            <a:br>
              <a:rPr lang="en-US" sz="2400" dirty="0"/>
            </a:b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Guidance for next steps and timeline  </a:t>
            </a:r>
          </a:p>
        </p:txBody>
      </p:sp>
    </p:spTree>
    <p:extLst>
      <p:ext uri="{BB962C8B-B14F-4D97-AF65-F5344CB8AC3E}">
        <p14:creationId xmlns:p14="http://schemas.microsoft.com/office/powerpoint/2010/main" val="1398135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02FA1-FAF7-43C2-AFE0-BC7092C53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842" y="407313"/>
            <a:ext cx="5818314" cy="430887"/>
          </a:xfrm>
        </p:spPr>
        <p:txBody>
          <a:bodyPr/>
          <a:lstStyle/>
          <a:p>
            <a:pPr algn="ctr"/>
            <a:r>
              <a:rPr lang="en-US" dirty="0"/>
              <a:t>Agenda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E5DD1C-EA0A-491D-8821-5C0FE7BF80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971014"/>
            <a:ext cx="8229600" cy="3600986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Background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Problem Statement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Process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COA 1 Retain 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COA 2 Hybrid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COA 3 Divest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Financial Data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Way Ahead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626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7D1E9-6E20-462D-AAB5-666376DFC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842" y="176275"/>
            <a:ext cx="5818314" cy="430887"/>
          </a:xfrm>
        </p:spPr>
        <p:txBody>
          <a:bodyPr/>
          <a:lstStyle/>
          <a:p>
            <a:pPr algn="ctr"/>
            <a:r>
              <a:rPr lang="en-US" dirty="0"/>
              <a:t>Problem Statement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F987FB-5131-45DA-BECF-06D6884B1C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8610600" cy="3600986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“Should the MCA have a retail operations line?”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b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Points to consider:  history, charter, profitability, legalities, conflict of interests, philosophy, organizational confusion,  etc.    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MCA Retail (Marine Shop &amp; E-Commerce) have 3 purposes: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 funds to support MCA programs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 membership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 other services to members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263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C7E0E-A8F6-439F-8BBC-FD3389564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842" y="176275"/>
            <a:ext cx="5818314" cy="430887"/>
          </a:xfrm>
        </p:spPr>
        <p:txBody>
          <a:bodyPr/>
          <a:lstStyle/>
          <a:p>
            <a:pPr algn="ctr"/>
            <a:r>
              <a:rPr lang="en-US" dirty="0"/>
              <a:t>Possible COAs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E6ED29-B9AD-4E10-A488-272AF345F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1219200"/>
            <a:ext cx="8229600" cy="249299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COA 1 Retain. Stay the course and/or improve/scale</a:t>
            </a:r>
            <a:b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COA 2 Hybrid. Retain some retail lines, divest others and/or export partnerships and minimize MCA active management </a:t>
            </a:r>
            <a:b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COA 3 Divest. Sell and divest “All Things Retail”  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664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5172C-D6AA-4EBB-9F9E-01D1E4C77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842" y="176275"/>
            <a:ext cx="5818314" cy="430887"/>
          </a:xfrm>
        </p:spPr>
        <p:txBody>
          <a:bodyPr/>
          <a:lstStyle/>
          <a:p>
            <a:pPr algn="ctr"/>
            <a:r>
              <a:rPr lang="en-US" dirty="0"/>
              <a:t>Process 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5AAFB0B-7118-40B2-AFFB-3A0A3E57CF89}"/>
              </a:ext>
            </a:extLst>
          </p:cNvPr>
          <p:cNvCxnSpPr>
            <a:cxnSpLocks/>
          </p:cNvCxnSpPr>
          <p:nvPr/>
        </p:nvCxnSpPr>
        <p:spPr>
          <a:xfrm flipV="1">
            <a:off x="2774712" y="1655963"/>
            <a:ext cx="1263888" cy="82061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F415769-39AB-46D1-A930-6A1B607A2BB8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4953000" y="1184278"/>
            <a:ext cx="1981200" cy="4057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9A69085-2D97-47F2-977A-FF0E2AAB3C82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2774712" y="3045899"/>
            <a:ext cx="1340088" cy="63740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0AB6599-FBCB-47A4-B1AE-917261B26947}"/>
              </a:ext>
            </a:extLst>
          </p:cNvPr>
          <p:cNvCxnSpPr>
            <a:cxnSpLocks/>
          </p:cNvCxnSpPr>
          <p:nvPr/>
        </p:nvCxnSpPr>
        <p:spPr>
          <a:xfrm flipV="1">
            <a:off x="4962525" y="2362200"/>
            <a:ext cx="1819275" cy="117088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B4A3FC9-33FC-4F41-9F2B-CFAD5151BF7F}"/>
              </a:ext>
            </a:extLst>
          </p:cNvPr>
          <p:cNvCxnSpPr>
            <a:cxnSpLocks/>
          </p:cNvCxnSpPr>
          <p:nvPr/>
        </p:nvCxnSpPr>
        <p:spPr>
          <a:xfrm>
            <a:off x="5047663" y="3629720"/>
            <a:ext cx="1600200" cy="1319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81C75C6-2C4C-4778-A77B-E82B65957964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4953000" y="3673775"/>
            <a:ext cx="1790700" cy="99719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FA594092-FA5E-4C95-83EF-C1FEC548E48A}"/>
              </a:ext>
            </a:extLst>
          </p:cNvPr>
          <p:cNvSpPr/>
          <p:nvPr/>
        </p:nvSpPr>
        <p:spPr>
          <a:xfrm>
            <a:off x="4114800" y="3226100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Yes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663633-656E-4ED1-8915-8F04090C082D}"/>
              </a:ext>
            </a:extLst>
          </p:cNvPr>
          <p:cNvSpPr/>
          <p:nvPr/>
        </p:nvSpPr>
        <p:spPr>
          <a:xfrm>
            <a:off x="4038600" y="1132782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6C4B6D-4573-4EFE-8EAB-EB09F9B1CDD0}"/>
              </a:ext>
            </a:extLst>
          </p:cNvPr>
          <p:cNvSpPr txBox="1"/>
          <p:nvPr/>
        </p:nvSpPr>
        <p:spPr>
          <a:xfrm>
            <a:off x="2819400" y="1846383"/>
            <a:ext cx="1143000" cy="2769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BOG Decision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B9F345-5391-4D03-973B-164B1EF36682}"/>
              </a:ext>
            </a:extLst>
          </p:cNvPr>
          <p:cNvSpPr txBox="1"/>
          <p:nvPr/>
        </p:nvSpPr>
        <p:spPr>
          <a:xfrm>
            <a:off x="2895600" y="3190182"/>
            <a:ext cx="1143000" cy="2769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BOG Decision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AD368B-2D21-442D-B77D-1005B66D7337}"/>
              </a:ext>
            </a:extLst>
          </p:cNvPr>
          <p:cNvSpPr txBox="1"/>
          <p:nvPr/>
        </p:nvSpPr>
        <p:spPr>
          <a:xfrm>
            <a:off x="5334000" y="1236783"/>
            <a:ext cx="1143000" cy="2769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BOG Decision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7A6E0C-F634-4478-8ADE-244A8B61DD9D}"/>
              </a:ext>
            </a:extLst>
          </p:cNvPr>
          <p:cNvSpPr txBox="1"/>
          <p:nvPr/>
        </p:nvSpPr>
        <p:spPr>
          <a:xfrm>
            <a:off x="5257800" y="4284783"/>
            <a:ext cx="1143000" cy="2769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chemeClr val="bg1"/>
                </a:solidFill>
              </a:rPr>
              <a:t>BOG  Decision 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DCB1AB-E1A9-4975-A64A-8D62A630F7DF}"/>
              </a:ext>
            </a:extLst>
          </p:cNvPr>
          <p:cNvSpPr txBox="1"/>
          <p:nvPr/>
        </p:nvSpPr>
        <p:spPr>
          <a:xfrm>
            <a:off x="5257800" y="3522783"/>
            <a:ext cx="1143000" cy="2769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BOG Decision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69F142-8EDA-4D32-A2E7-40D2BCF3F8CA}"/>
              </a:ext>
            </a:extLst>
          </p:cNvPr>
          <p:cNvSpPr txBox="1"/>
          <p:nvPr/>
        </p:nvSpPr>
        <p:spPr>
          <a:xfrm>
            <a:off x="5257800" y="2885382"/>
            <a:ext cx="1143000" cy="2769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BOG Decision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CEAB9BF-FBD5-4902-94AF-696B69E1E175}"/>
              </a:ext>
            </a:extLst>
          </p:cNvPr>
          <p:cNvSpPr txBox="1"/>
          <p:nvPr/>
        </p:nvSpPr>
        <p:spPr>
          <a:xfrm>
            <a:off x="609600" y="4028382"/>
            <a:ext cx="41604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COA 1 Retain (Improvements?)</a:t>
            </a:r>
          </a:p>
          <a:p>
            <a:r>
              <a:rPr lang="en-US" dirty="0"/>
              <a:t>COA 2 Hybrid (Some?)</a:t>
            </a:r>
          </a:p>
          <a:p>
            <a:r>
              <a:rPr lang="en-US" dirty="0"/>
              <a:t>COA 3 Divest (Address Business Case Risk) </a:t>
            </a:r>
          </a:p>
          <a:p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8B616FA1-5794-4586-894F-20B77679CFCB}"/>
              </a:ext>
            </a:extLst>
          </p:cNvPr>
          <p:cNvSpPr/>
          <p:nvPr/>
        </p:nvSpPr>
        <p:spPr>
          <a:xfrm>
            <a:off x="6705600" y="609600"/>
            <a:ext cx="1371600" cy="980382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COA #3</a:t>
            </a: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719FD8FC-8F35-4AB2-BA15-874A031D4E71}"/>
              </a:ext>
            </a:extLst>
          </p:cNvPr>
          <p:cNvSpPr/>
          <p:nvPr/>
        </p:nvSpPr>
        <p:spPr>
          <a:xfrm>
            <a:off x="6400800" y="1970982"/>
            <a:ext cx="1371600" cy="980382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COA #1</a:t>
            </a:r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B635768F-B577-41CD-AAFA-9F96018C4B5D}"/>
              </a:ext>
            </a:extLst>
          </p:cNvPr>
          <p:cNvSpPr/>
          <p:nvPr/>
        </p:nvSpPr>
        <p:spPr>
          <a:xfrm>
            <a:off x="6400800" y="3037782"/>
            <a:ext cx="1371600" cy="980382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COA #2</a:t>
            </a: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665B4D65-B824-49E2-8BCE-298B42D585C9}"/>
              </a:ext>
            </a:extLst>
          </p:cNvPr>
          <p:cNvSpPr/>
          <p:nvPr/>
        </p:nvSpPr>
        <p:spPr>
          <a:xfrm>
            <a:off x="6400800" y="4180782"/>
            <a:ext cx="1371600" cy="980382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COA #3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485A6C63-2E4E-476B-9D7F-E6696F4E11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399" y="1818582"/>
            <a:ext cx="2438401" cy="17145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Should MCA have a retail Line of Operations?  </a:t>
            </a:r>
          </a:p>
        </p:txBody>
      </p:sp>
    </p:spTree>
    <p:extLst>
      <p:ext uri="{BB962C8B-B14F-4D97-AF65-F5344CB8AC3E}">
        <p14:creationId xmlns:p14="http://schemas.microsoft.com/office/powerpoint/2010/main" val="105526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53724-865B-430D-8EE1-B6717BD5C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76275"/>
            <a:ext cx="7848600" cy="861774"/>
          </a:xfrm>
        </p:spPr>
        <p:txBody>
          <a:bodyPr/>
          <a:lstStyle/>
          <a:p>
            <a:r>
              <a:rPr lang="en-US" dirty="0"/>
              <a:t>COA 1 Retain: Stay the Course/Improve Retail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84065-3443-43B9-9978-AD1A2DF1E6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2400" y="990600"/>
            <a:ext cx="3977640" cy="2585323"/>
          </a:xfrm>
        </p:spPr>
        <p:txBody>
          <a:bodyPr/>
          <a:lstStyle/>
          <a:p>
            <a:r>
              <a:rPr lang="en-US" sz="2400" dirty="0"/>
              <a:t>Pros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Provide Profits  </a:t>
            </a:r>
            <a:br>
              <a:rPr lang="en-US" sz="2400" dirty="0"/>
            </a:b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Increase membership</a:t>
            </a:r>
            <a:br>
              <a:rPr lang="en-US" sz="2400" dirty="0"/>
            </a:b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Synergy with our member services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1783EE-AF2B-4998-9FAC-71C87E701327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4114800" y="914400"/>
            <a:ext cx="4724400" cy="4893647"/>
          </a:xfrm>
        </p:spPr>
        <p:txBody>
          <a:bodyPr/>
          <a:lstStyle/>
          <a:p>
            <a:r>
              <a:rPr lang="en-US" sz="2400" dirty="0"/>
              <a:t>Cons</a:t>
            </a:r>
            <a:r>
              <a:rPr lang="en-US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Continued revenue &amp; P&amp;L risk to MCA</a:t>
            </a:r>
            <a:br>
              <a:rPr lang="en-US" sz="2400" dirty="0"/>
            </a:b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Continued manpower and staff cycle time lost to retail operations </a:t>
            </a:r>
            <a:b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Divestiture plan driven by external events (Fit concerns) beyond control of  MCA with potential of higher relative losses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/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013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D998E-0A8F-4970-8482-ECCD636D8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76275"/>
            <a:ext cx="8458200" cy="861774"/>
          </a:xfrm>
        </p:spPr>
        <p:txBody>
          <a:bodyPr/>
          <a:lstStyle/>
          <a:p>
            <a:r>
              <a:rPr lang="en-US" dirty="0"/>
              <a:t>COA 2 Hybrid: Create a business structure to reduce/eliminate active MCA role in retail 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68392-1DD9-429E-A59A-4D6AF7E255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1000" y="1143000"/>
            <a:ext cx="3977640" cy="4339650"/>
          </a:xfrm>
        </p:spPr>
        <p:txBody>
          <a:bodyPr/>
          <a:lstStyle/>
          <a:p>
            <a:r>
              <a:rPr lang="en-US" sz="2400" dirty="0">
                <a:solidFill>
                  <a:srgbClr val="4A4F42"/>
                </a:solidFill>
                <a:cs typeface="Arial"/>
              </a:rPr>
              <a:t>Pros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solidFill>
                  <a:srgbClr val="4A4F42"/>
                </a:solidFill>
                <a:cs typeface="Arial"/>
              </a:rPr>
              <a:t>Experienced retail mgmt.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solidFill>
                  <a:srgbClr val="4A4F42"/>
                </a:solidFill>
                <a:cs typeface="Arial"/>
              </a:rPr>
              <a:t>Supports increased focus on core functions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2400" dirty="0">
                <a:solidFill>
                  <a:srgbClr val="4A4F42"/>
                </a:solidFill>
                <a:cs typeface="Arial"/>
              </a:rPr>
              <a:t>May support alternate use of TMS building </a:t>
            </a:r>
            <a:br>
              <a:rPr lang="en-US" sz="2400" dirty="0">
                <a:solidFill>
                  <a:srgbClr val="4A4F42"/>
                </a:solidFill>
                <a:latin typeface="Arial"/>
                <a:cs typeface="Arial"/>
              </a:rPr>
            </a:br>
            <a:endParaRPr lang="en-US" sz="2400" dirty="0">
              <a:solidFill>
                <a:srgbClr val="4A4F42"/>
              </a:solidFill>
              <a:latin typeface="Arial"/>
              <a:cs typeface="Arial"/>
            </a:endParaRPr>
          </a:p>
          <a:p>
            <a:endParaRPr lang="en-US" sz="2400" dirty="0"/>
          </a:p>
          <a:p>
            <a:r>
              <a:rPr lang="en-US" sz="2400" dirty="0"/>
              <a:t>Hybrid construct would require a decision about which items to sell/divest under MCA Brand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6E5F0A-AC54-4A55-8FB8-F1AC0326DE92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4648200" y="1066800"/>
            <a:ext cx="3977640" cy="3231654"/>
          </a:xfrm>
        </p:spPr>
        <p:txBody>
          <a:bodyPr/>
          <a:lstStyle/>
          <a:p>
            <a:r>
              <a:rPr lang="en-US" sz="2400" dirty="0">
                <a:cs typeface="Arial" panose="020B0604020202020204" pitchFamily="34" charset="0"/>
              </a:rPr>
              <a:t>Cons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cs typeface="Arial" panose="020B0604020202020204" pitchFamily="34" charset="0"/>
              </a:rPr>
              <a:t>Potential reduction in profit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cs typeface="Arial" panose="020B0604020202020204" pitchFamily="34" charset="0"/>
              </a:rPr>
              <a:t>Potential quality </a:t>
            </a:r>
            <a:r>
              <a:rPr lang="en-US" sz="2400" dirty="0" err="1">
                <a:cs typeface="Arial" panose="020B0604020202020204" pitchFamily="34" charset="0"/>
              </a:rPr>
              <a:t>mgmt</a:t>
            </a:r>
            <a:r>
              <a:rPr lang="en-US" sz="2400" dirty="0">
                <a:cs typeface="Arial" panose="020B0604020202020204" pitchFamily="34" charset="0"/>
              </a:rPr>
              <a:t> concern (business ops may try to increase profit w/lower-quality items)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cs typeface="Arial" panose="020B0604020202020204" pitchFamily="34" charset="0"/>
              </a:rPr>
              <a:t>Intellectual property rights may require protection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66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53724-865B-430D-8EE1-B6717BD5C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200"/>
            <a:ext cx="7848600" cy="861774"/>
          </a:xfrm>
        </p:spPr>
        <p:txBody>
          <a:bodyPr/>
          <a:lstStyle/>
          <a:p>
            <a:pPr algn="ctr"/>
            <a:r>
              <a:rPr lang="en-US" dirty="0"/>
              <a:t>COA 3 Divest: MCA actively develops plan to eliminate all retail ops 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84065-3443-43B9-9978-AD1A2DF1E6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13360" y="990600"/>
            <a:ext cx="3977640" cy="3231654"/>
          </a:xfrm>
        </p:spPr>
        <p:txBody>
          <a:bodyPr/>
          <a:lstStyle/>
          <a:p>
            <a:r>
              <a:rPr lang="en-US" sz="2400" b="1" dirty="0"/>
              <a:t>Pros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Improve operating income to support MCA Strategic Plan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Focus on improving services to Marines in accordance with the MCA Mission</a:t>
            </a:r>
          </a:p>
          <a:p>
            <a:endParaRPr lang="en-US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1783EE-AF2B-4998-9FAC-71C87E701327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4038600" y="990600"/>
            <a:ext cx="5105400" cy="5909310"/>
          </a:xfrm>
        </p:spPr>
        <p:txBody>
          <a:bodyPr/>
          <a:lstStyle/>
          <a:p>
            <a:r>
              <a:rPr lang="en-US" sz="2400" b="1" dirty="0"/>
              <a:t>Cons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Protentional reputation and reduction of control over quality of services to Marines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Loss of exposure to Marines, families of Marines, and NROTC Students who may purchase memberships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Loss of revenue stream and possibility of future profits, specifically related to E-Commerce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Loss of Book Stores distribution channel </a:t>
            </a:r>
          </a:p>
        </p:txBody>
      </p:sp>
    </p:spTree>
    <p:extLst>
      <p:ext uri="{BB962C8B-B14F-4D97-AF65-F5344CB8AC3E}">
        <p14:creationId xmlns:p14="http://schemas.microsoft.com/office/powerpoint/2010/main" val="673378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90DFB-3036-42ED-8B36-479360883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842" y="176275"/>
            <a:ext cx="5818314" cy="861774"/>
          </a:xfrm>
        </p:spPr>
        <p:txBody>
          <a:bodyPr/>
          <a:lstStyle/>
          <a:p>
            <a:pPr algn="ctr"/>
            <a:r>
              <a:rPr lang="en-US" dirty="0"/>
              <a:t>Financial Data and P&amp;L Analysis </a:t>
            </a:r>
            <a:br>
              <a:rPr lang="en-US" dirty="0"/>
            </a:br>
            <a:r>
              <a:rPr lang="en-US" dirty="0"/>
              <a:t>Tim O’Hara  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DF79FF-0C9C-45AA-A99A-C5A44EFB04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8229600" cy="452628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EE285E1-D7B4-4CE1-A1AF-CB1E5339E9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422150"/>
              </p:ext>
            </p:extLst>
          </p:nvPr>
        </p:nvGraphicFramePr>
        <p:xfrm>
          <a:off x="114299" y="518869"/>
          <a:ext cx="8915400" cy="4815131"/>
        </p:xfrm>
        <a:graphic>
          <a:graphicData uri="http://schemas.openxmlformats.org/drawingml/2006/table">
            <a:tbl>
              <a:tblPr/>
              <a:tblGrid>
                <a:gridCol w="1256327">
                  <a:extLst>
                    <a:ext uri="{9D8B030D-6E8A-4147-A177-3AD203B41FA5}">
                      <a16:colId xmlns:a16="http://schemas.microsoft.com/office/drawing/2014/main" val="1895153095"/>
                    </a:ext>
                  </a:extLst>
                </a:gridCol>
                <a:gridCol w="179097">
                  <a:extLst>
                    <a:ext uri="{9D8B030D-6E8A-4147-A177-3AD203B41FA5}">
                      <a16:colId xmlns:a16="http://schemas.microsoft.com/office/drawing/2014/main" val="3659474976"/>
                    </a:ext>
                  </a:extLst>
                </a:gridCol>
                <a:gridCol w="873103">
                  <a:extLst>
                    <a:ext uri="{9D8B030D-6E8A-4147-A177-3AD203B41FA5}">
                      <a16:colId xmlns:a16="http://schemas.microsoft.com/office/drawing/2014/main" val="279605901"/>
                    </a:ext>
                  </a:extLst>
                </a:gridCol>
                <a:gridCol w="179097">
                  <a:extLst>
                    <a:ext uri="{9D8B030D-6E8A-4147-A177-3AD203B41FA5}">
                      <a16:colId xmlns:a16="http://schemas.microsoft.com/office/drawing/2014/main" val="3935714289"/>
                    </a:ext>
                  </a:extLst>
                </a:gridCol>
                <a:gridCol w="818733">
                  <a:extLst>
                    <a:ext uri="{9D8B030D-6E8A-4147-A177-3AD203B41FA5}">
                      <a16:colId xmlns:a16="http://schemas.microsoft.com/office/drawing/2014/main" val="2230681286"/>
                    </a:ext>
                  </a:extLst>
                </a:gridCol>
                <a:gridCol w="179097">
                  <a:extLst>
                    <a:ext uri="{9D8B030D-6E8A-4147-A177-3AD203B41FA5}">
                      <a16:colId xmlns:a16="http://schemas.microsoft.com/office/drawing/2014/main" val="2023264210"/>
                    </a:ext>
                  </a:extLst>
                </a:gridCol>
                <a:gridCol w="716391">
                  <a:extLst>
                    <a:ext uri="{9D8B030D-6E8A-4147-A177-3AD203B41FA5}">
                      <a16:colId xmlns:a16="http://schemas.microsoft.com/office/drawing/2014/main" val="3701362518"/>
                    </a:ext>
                  </a:extLst>
                </a:gridCol>
                <a:gridCol w="179097">
                  <a:extLst>
                    <a:ext uri="{9D8B030D-6E8A-4147-A177-3AD203B41FA5}">
                      <a16:colId xmlns:a16="http://schemas.microsoft.com/office/drawing/2014/main" val="1233441809"/>
                    </a:ext>
                  </a:extLst>
                </a:gridCol>
                <a:gridCol w="716391">
                  <a:extLst>
                    <a:ext uri="{9D8B030D-6E8A-4147-A177-3AD203B41FA5}">
                      <a16:colId xmlns:a16="http://schemas.microsoft.com/office/drawing/2014/main" val="3711329299"/>
                    </a:ext>
                  </a:extLst>
                </a:gridCol>
                <a:gridCol w="179097">
                  <a:extLst>
                    <a:ext uri="{9D8B030D-6E8A-4147-A177-3AD203B41FA5}">
                      <a16:colId xmlns:a16="http://schemas.microsoft.com/office/drawing/2014/main" val="2714232952"/>
                    </a:ext>
                  </a:extLst>
                </a:gridCol>
                <a:gridCol w="757967">
                  <a:extLst>
                    <a:ext uri="{9D8B030D-6E8A-4147-A177-3AD203B41FA5}">
                      <a16:colId xmlns:a16="http://schemas.microsoft.com/office/drawing/2014/main" val="3202397516"/>
                    </a:ext>
                  </a:extLst>
                </a:gridCol>
                <a:gridCol w="179097">
                  <a:extLst>
                    <a:ext uri="{9D8B030D-6E8A-4147-A177-3AD203B41FA5}">
                      <a16:colId xmlns:a16="http://schemas.microsoft.com/office/drawing/2014/main" val="3049957286"/>
                    </a:ext>
                  </a:extLst>
                </a:gridCol>
                <a:gridCol w="757967">
                  <a:extLst>
                    <a:ext uri="{9D8B030D-6E8A-4147-A177-3AD203B41FA5}">
                      <a16:colId xmlns:a16="http://schemas.microsoft.com/office/drawing/2014/main" val="2908696575"/>
                    </a:ext>
                  </a:extLst>
                </a:gridCol>
                <a:gridCol w="179097">
                  <a:extLst>
                    <a:ext uri="{9D8B030D-6E8A-4147-A177-3AD203B41FA5}">
                      <a16:colId xmlns:a16="http://schemas.microsoft.com/office/drawing/2014/main" val="3059614091"/>
                    </a:ext>
                  </a:extLst>
                </a:gridCol>
                <a:gridCol w="678014">
                  <a:extLst>
                    <a:ext uri="{9D8B030D-6E8A-4147-A177-3AD203B41FA5}">
                      <a16:colId xmlns:a16="http://schemas.microsoft.com/office/drawing/2014/main" val="3810165141"/>
                    </a:ext>
                  </a:extLst>
                </a:gridCol>
                <a:gridCol w="179097">
                  <a:extLst>
                    <a:ext uri="{9D8B030D-6E8A-4147-A177-3AD203B41FA5}">
                      <a16:colId xmlns:a16="http://schemas.microsoft.com/office/drawing/2014/main" val="2693228338"/>
                    </a:ext>
                  </a:extLst>
                </a:gridCol>
                <a:gridCol w="907731">
                  <a:extLst>
                    <a:ext uri="{9D8B030D-6E8A-4147-A177-3AD203B41FA5}">
                      <a16:colId xmlns:a16="http://schemas.microsoft.com/office/drawing/2014/main" val="1576813334"/>
                    </a:ext>
                  </a:extLst>
                </a:gridCol>
              </a:tblGrid>
              <a:tr h="11324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Marine Shop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5740982"/>
                  </a:ext>
                </a:extLst>
              </a:tr>
              <a:tr h="267757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Condensed Combining Statement of Operations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4838025"/>
                  </a:ext>
                </a:extLst>
              </a:tr>
              <a:tr h="113243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 the years ending December 31, 2020, 2019, and 2018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5900932"/>
                  </a:ext>
                </a:extLst>
              </a:tr>
              <a:tr h="113243"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9602769"/>
                  </a:ext>
                </a:extLst>
              </a:tr>
              <a:tr h="113243"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Retail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2699690"/>
                  </a:ext>
                </a:extLst>
              </a:tr>
              <a:tr h="113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Support /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Customer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Normalized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4585943"/>
                  </a:ext>
                </a:extLst>
              </a:tr>
              <a:tr h="113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TMS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B2B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Ecommerce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Care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Retail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Estimates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Adjusted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9458947"/>
                  </a:ext>
                </a:extLst>
              </a:tr>
              <a:tr h="113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Adjustments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Notes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8980671"/>
                  </a:ext>
                </a:extLst>
              </a:tr>
              <a:tr h="113243"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5883501"/>
                  </a:ext>
                </a:extLst>
              </a:tr>
              <a:tr h="11324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Revenue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3,603,920 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431,073 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1,451,265 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247,877 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5,734,135 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5,734,135 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825213"/>
                  </a:ext>
                </a:extLst>
              </a:tr>
              <a:tr h="11324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 of Goods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(2,674,747)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(159,028)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(587,150)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(214,361)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(3,635,287)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(150,000)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(3,785,287)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8619519"/>
                  </a:ext>
                </a:extLst>
              </a:tr>
              <a:tr h="11324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Gross Margin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929,173 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272,044 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864,115 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33,516 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2,098,848 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(150,000)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1,948,848 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182122"/>
                  </a:ext>
                </a:extLst>
              </a:tr>
              <a:tr h="11324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Operating Expenses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(813,683)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(129,234)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(283,338)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(687,908)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(1,914,164)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(284,916)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(2,199,080)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7891677"/>
                  </a:ext>
                </a:extLst>
              </a:tr>
              <a:tr h="11324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Overhead Allocation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(882,975)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(882,975)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3505695"/>
                  </a:ext>
                </a:extLst>
              </a:tr>
              <a:tr h="11890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 Income / (Loss)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115,490 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142,810 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580,776 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(654,392)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184,684 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(1,317,891)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(1,133,207)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5741544"/>
                  </a:ext>
                </a:extLst>
              </a:tr>
              <a:tr h="118906"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7757552"/>
                  </a:ext>
                </a:extLst>
              </a:tr>
              <a:tr h="113243"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Customer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Camp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Normalized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006210"/>
                  </a:ext>
                </a:extLst>
              </a:tr>
              <a:tr h="113243"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TMS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Service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Lejeune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Ecommerce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Retail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Estimates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Adjusted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2288486"/>
                  </a:ext>
                </a:extLst>
              </a:tr>
              <a:tr h="113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Adjustments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1247267"/>
                  </a:ext>
                </a:extLst>
              </a:tr>
              <a:tr h="113243"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9877629"/>
                  </a:ext>
                </a:extLst>
              </a:tr>
              <a:tr h="11324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Revenue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4,515,905 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1,243,074 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169,650 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1,076,768 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7,005,398 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7,005,398 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0309927"/>
                  </a:ext>
                </a:extLst>
              </a:tr>
              <a:tr h="11324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 of Goods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(3,236,922)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(678,992)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(85,862)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(423,863)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(4,425,639)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(150,000)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(4,575,639)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6806600"/>
                  </a:ext>
                </a:extLst>
              </a:tr>
              <a:tr h="11324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Gross Margin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1,278,983 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564,082 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83,788 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652,905 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2,579,759 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(150,000)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2,429,759 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9808129"/>
                  </a:ext>
                </a:extLst>
              </a:tr>
              <a:tr h="11324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Operating Expenses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(910,977)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(1,015,179)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(106,177)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(43,594)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(2,075,927)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(284,745)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(2,360,672)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0501820"/>
                  </a:ext>
                </a:extLst>
              </a:tr>
              <a:tr h="11324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Overhead Allocation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(1,120,580)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(1,120,580)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5463693"/>
                  </a:ext>
                </a:extLst>
              </a:tr>
              <a:tr h="11890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 Income / (Loss)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368,006 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(451,097)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(22,389)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609,311 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503,831 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(1,555,325)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(1,051,494)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8843086"/>
                  </a:ext>
                </a:extLst>
              </a:tr>
              <a:tr h="118906"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5622363"/>
                  </a:ext>
                </a:extLst>
              </a:tr>
              <a:tr h="113243"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Customer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Camp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Normalized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5805542"/>
                  </a:ext>
                </a:extLst>
              </a:tr>
              <a:tr h="113243"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TMS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Service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Lejeune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Retail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Estimates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Adjusted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8967128"/>
                  </a:ext>
                </a:extLst>
              </a:tr>
              <a:tr h="113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Adjustments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Notes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6096989"/>
                  </a:ext>
                </a:extLst>
              </a:tr>
              <a:tr h="113243"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1611621"/>
                  </a:ext>
                </a:extLst>
              </a:tr>
              <a:tr h="11324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Revenue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4,620,197 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2,510,939 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395,282 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7,526,418 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7,526,418 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6596061"/>
                  </a:ext>
                </a:extLst>
              </a:tr>
              <a:tr h="11324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 of Goods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(3,177,849)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(1,247,441)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(182,950)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(4,608,240)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(4,608,240)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7505700"/>
                  </a:ext>
                </a:extLst>
              </a:tr>
              <a:tr h="11324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Gross Margin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1,442,348 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1,263,498 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212,331 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2,918,178 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2,918,178 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2324957"/>
                  </a:ext>
                </a:extLst>
              </a:tr>
              <a:tr h="11324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Operating Expenses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(973,739)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(1,098,853)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(214,499)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(2,287,090)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(284,769)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(2,571,859)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9373558"/>
                  </a:ext>
                </a:extLst>
              </a:tr>
              <a:tr h="11324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Overhead Allocation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(1,172,093)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(1,172,093)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8083926"/>
                  </a:ext>
                </a:extLst>
              </a:tr>
              <a:tr h="11890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 Income / (Loss)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468,609 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164,645 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(2,167)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631,088 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(1,456,862)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(825,774)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1855425"/>
                  </a:ext>
                </a:extLst>
              </a:tr>
              <a:tr h="118906"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9506539"/>
                  </a:ext>
                </a:extLst>
              </a:tr>
              <a:tr h="113243">
                <a:tc gridSpan="15"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  Impact of replacing salaries of retail experts in purchasing, systems security, inventory management who left after 2018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7047282"/>
                  </a:ext>
                </a:extLst>
              </a:tr>
              <a:tr h="43231">
                <a:tc gridSpan="17"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 Applying an arms length rents for a 16,000 sf store and 6,000 sf warehouse @ $15 and $7 per sf, respectively = $239,871 and $45,045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9557030"/>
                  </a:ext>
                </a:extLst>
              </a:tr>
              <a:tr h="113243">
                <a:tc gridSpan="15"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  Overhead allocation accounted for in MCA&amp;F books which would be reclassed down to TMS, if TMS was a stand alone entity</a:t>
                      </a: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9" marR="5479" marT="5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68065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92959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5466</TotalTime>
  <Words>1032</Words>
  <Application>Microsoft Office PowerPoint</Application>
  <PresentationFormat>On-screen Show (4:3)</PresentationFormat>
  <Paragraphs>304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Symbol</vt:lpstr>
      <vt:lpstr>Office Theme</vt:lpstr>
      <vt:lpstr>MCA 2021 SUMMER BOARD MEETING</vt:lpstr>
      <vt:lpstr>Agenda </vt:lpstr>
      <vt:lpstr>Problem Statement </vt:lpstr>
      <vt:lpstr>Possible COAs </vt:lpstr>
      <vt:lpstr>Process </vt:lpstr>
      <vt:lpstr>COA 1 Retain: Stay the Course/Improve Retail </vt:lpstr>
      <vt:lpstr>COA 2 Hybrid: Create a business structure to reduce/eliminate active MCA role in retail ops</vt:lpstr>
      <vt:lpstr>COA 3 Divest: MCA actively develops plan to eliminate all retail ops    </vt:lpstr>
      <vt:lpstr>Financial Data and P&amp;L Analysis  Tim O’Hara   </vt:lpstr>
      <vt:lpstr>Financial Data Takeaways</vt:lpstr>
      <vt:lpstr>Way Ahead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Rubrecht</dc:creator>
  <cp:lastModifiedBy>Sherry Linhares</cp:lastModifiedBy>
  <cp:revision>47</cp:revision>
  <cp:lastPrinted>2021-06-14T18:40:33Z</cp:lastPrinted>
  <dcterms:created xsi:type="dcterms:W3CDTF">2020-04-10T13:48:43Z</dcterms:created>
  <dcterms:modified xsi:type="dcterms:W3CDTF">2021-08-10T14:45:52Z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2020-01-28T00:00:00Z</vt:filetime>
  </property>
  <property fmtid="{D5CDD505-2E9C-101B-9397-08002B2CF9AE}" pid="3" name="Creator">
    <vt:lpwstr>Acrobat PDFMaker 19 for PowerPoint</vt:lpwstr>
  </property>
  <property fmtid="{D5CDD505-2E9C-101B-9397-08002B2CF9AE}" pid="4" name="LastSaved">
    <vt:filetime>2020-04-10T00:00:00Z</vt:filetime>
  </property>
</Properties>
</file>