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9" r:id="rId2"/>
    <p:sldId id="426" r:id="rId3"/>
    <p:sldId id="428" r:id="rId4"/>
    <p:sldId id="425" r:id="rId5"/>
    <p:sldId id="427" r:id="rId6"/>
    <p:sldId id="423" r:id="rId7"/>
    <p:sldId id="424" r:id="rId8"/>
    <p:sldId id="278" r:id="rId9"/>
    <p:sldId id="286" r:id="rId10"/>
    <p:sldId id="283" r:id="rId11"/>
    <p:sldId id="290" r:id="rId12"/>
    <p:sldId id="291" r:id="rId13"/>
    <p:sldId id="432" r:id="rId14"/>
    <p:sldId id="280" r:id="rId15"/>
    <p:sldId id="429" r:id="rId16"/>
    <p:sldId id="431" r:id="rId17"/>
    <p:sldId id="430" r:id="rId18"/>
    <p:sldId id="263" r:id="rId19"/>
    <p:sldId id="264" r:id="rId20"/>
    <p:sldId id="265" r:id="rId21"/>
    <p:sldId id="292" r:id="rId22"/>
    <p:sldId id="285" r:id="rId23"/>
    <p:sldId id="272" r:id="rId24"/>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712D"/>
    <a:srgbClr val="000099"/>
    <a:srgbClr val="0033CC"/>
    <a:srgbClr val="E1B28C"/>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82432" autoAdjust="0"/>
  </p:normalViewPr>
  <p:slideViewPr>
    <p:cSldViewPr snapToGrid="0">
      <p:cViewPr varScale="1">
        <p:scale>
          <a:sx n="98" d="100"/>
          <a:sy n="98" d="100"/>
        </p:scale>
        <p:origin x="744" y="72"/>
      </p:cViewPr>
      <p:guideLst>
        <p:guide orient="horz" pos="1620"/>
        <p:guide pos="2880"/>
      </p:guideLst>
    </p:cSldViewPr>
  </p:slideViewPr>
  <p:outlineViewPr>
    <p:cViewPr>
      <p:scale>
        <a:sx n="33" d="100"/>
        <a:sy n="33" d="100"/>
      </p:scale>
      <p:origin x="0" y="-4718"/>
    </p:cViewPr>
  </p:outlin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Nonprofits served nationwide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Served</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CLA</c:v>
                </c:pt>
                <c:pt idx="1">
                  <c:v>PWC</c:v>
                </c:pt>
                <c:pt idx="2">
                  <c:v>E&amp;Y</c:v>
                </c:pt>
                <c:pt idx="3">
                  <c:v>RSM</c:v>
                </c:pt>
                <c:pt idx="4">
                  <c:v>BKD</c:v>
                </c:pt>
                <c:pt idx="5">
                  <c:v>BDO</c:v>
                </c:pt>
                <c:pt idx="6">
                  <c:v>Eide Bailly</c:v>
                </c:pt>
                <c:pt idx="7">
                  <c:v>Wipfli</c:v>
                </c:pt>
                <c:pt idx="8">
                  <c:v>Baker Tilly Virchow Krause</c:v>
                </c:pt>
                <c:pt idx="9">
                  <c:v>Deloitte</c:v>
                </c:pt>
              </c:strCache>
            </c:strRef>
          </c:cat>
          <c:val>
            <c:numRef>
              <c:f>Sheet1!$B$2:$B$11</c:f>
              <c:numCache>
                <c:formatCode>#,##0</c:formatCode>
                <c:ptCount val="10"/>
                <c:pt idx="0">
                  <c:v>6320</c:v>
                </c:pt>
                <c:pt idx="1">
                  <c:v>5248</c:v>
                </c:pt>
                <c:pt idx="2">
                  <c:v>3539</c:v>
                </c:pt>
                <c:pt idx="3">
                  <c:v>2997</c:v>
                </c:pt>
                <c:pt idx="4">
                  <c:v>2535</c:v>
                </c:pt>
                <c:pt idx="5">
                  <c:v>2159</c:v>
                </c:pt>
                <c:pt idx="6">
                  <c:v>2047</c:v>
                </c:pt>
                <c:pt idx="7">
                  <c:v>2035</c:v>
                </c:pt>
                <c:pt idx="8">
                  <c:v>1838</c:v>
                </c:pt>
                <c:pt idx="9">
                  <c:v>1630</c:v>
                </c:pt>
              </c:numCache>
            </c:numRef>
          </c:val>
          <c:extLst>
            <c:ext xmlns:c16="http://schemas.microsoft.com/office/drawing/2014/chart" uri="{C3380CC4-5D6E-409C-BE32-E72D297353CC}">
              <c16:uniqueId val="{00000000-7F4B-4118-A635-D7AFC343AD90}"/>
            </c:ext>
          </c:extLst>
        </c:ser>
        <c:dLbls>
          <c:showLegendKey val="0"/>
          <c:showVal val="0"/>
          <c:showCatName val="0"/>
          <c:showSerName val="0"/>
          <c:showPercent val="0"/>
          <c:showBubbleSize val="0"/>
        </c:dLbls>
        <c:gapWidth val="150"/>
        <c:shape val="box"/>
        <c:axId val="730571880"/>
        <c:axId val="730571224"/>
        <c:axId val="0"/>
      </c:bar3DChart>
      <c:catAx>
        <c:axId val="730571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0571224"/>
        <c:crosses val="autoZero"/>
        <c:auto val="1"/>
        <c:lblAlgn val="ctr"/>
        <c:lblOffset val="100"/>
        <c:noMultiLvlLbl val="0"/>
      </c:catAx>
      <c:valAx>
        <c:axId val="730571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05718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7D471-DA57-4FA8-96F5-DD0D98AA920B}"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269B8395-0F6F-4A28-922A-200303D4F70F}">
      <dgm:prSet phldrT="[Text]" custT="1"/>
      <dgm:spPr/>
      <dgm:t>
        <a:bodyPr/>
        <a:lstStyle/>
        <a:p>
          <a:r>
            <a:rPr lang="en-US" sz="900" b="1" dirty="0"/>
            <a:t>150,000+ </a:t>
          </a:r>
          <a:r>
            <a:rPr lang="en-US" sz="900" dirty="0"/>
            <a:t>clients served</a:t>
          </a:r>
        </a:p>
      </dgm:t>
    </dgm:pt>
    <dgm:pt modelId="{0D9BFF06-520E-4F7D-8CF0-CB873471AC0B}" type="parTrans" cxnId="{F7343933-BFE3-4082-A2C5-EF014D96469B}">
      <dgm:prSet/>
      <dgm:spPr/>
      <dgm:t>
        <a:bodyPr/>
        <a:lstStyle/>
        <a:p>
          <a:endParaRPr lang="en-US" sz="1600"/>
        </a:p>
      </dgm:t>
    </dgm:pt>
    <dgm:pt modelId="{ED5040E5-A068-47B0-A5D3-E01FBF62EE21}" type="sibTrans" cxnId="{F7343933-BFE3-4082-A2C5-EF014D96469B}">
      <dgm:prSet custT="1"/>
      <dgm:spPr/>
      <dgm:t>
        <a:bodyPr/>
        <a:lstStyle/>
        <a:p>
          <a:endParaRPr lang="en-US"/>
        </a:p>
      </dgm:t>
    </dgm:pt>
    <dgm:pt modelId="{F2778979-F1E5-44A4-9F7C-925144D572EE}">
      <dgm:prSet phldrT="[Text]" custT="1"/>
      <dgm:spPr/>
      <dgm:t>
        <a:bodyPr/>
        <a:lstStyle/>
        <a:p>
          <a:r>
            <a:rPr lang="en-US" sz="900" b="1" dirty="0"/>
            <a:t>6,500+ </a:t>
          </a:r>
          <a:r>
            <a:rPr lang="en-US" sz="900" dirty="0"/>
            <a:t>people</a:t>
          </a:r>
        </a:p>
      </dgm:t>
    </dgm:pt>
    <dgm:pt modelId="{15895163-4742-4328-8515-59CE41DF8354}" type="parTrans" cxnId="{2D8994AE-F9E6-412D-AEB1-F017B748A999}">
      <dgm:prSet/>
      <dgm:spPr/>
      <dgm:t>
        <a:bodyPr/>
        <a:lstStyle/>
        <a:p>
          <a:endParaRPr lang="en-US" sz="1600"/>
        </a:p>
      </dgm:t>
    </dgm:pt>
    <dgm:pt modelId="{530C7D53-AA6E-426C-894B-B351190CF015}" type="sibTrans" cxnId="{2D8994AE-F9E6-412D-AEB1-F017B748A999}">
      <dgm:prSet custT="1"/>
      <dgm:spPr/>
      <dgm:t>
        <a:bodyPr/>
        <a:lstStyle/>
        <a:p>
          <a:endParaRPr lang="en-US"/>
        </a:p>
      </dgm:t>
    </dgm:pt>
    <dgm:pt modelId="{FC26B191-22AE-4765-B157-244F53883966}">
      <dgm:prSet phldrT="[Text]" custT="1"/>
      <dgm:spPr/>
      <dgm:t>
        <a:bodyPr/>
        <a:lstStyle/>
        <a:p>
          <a:r>
            <a:rPr lang="en-US" sz="900" dirty="0">
              <a:solidFill>
                <a:schemeClr val="bg1"/>
              </a:solidFill>
            </a:rPr>
            <a:t>Focused on small business, their owners, foreign and domestic</a:t>
          </a:r>
        </a:p>
      </dgm:t>
    </dgm:pt>
    <dgm:pt modelId="{1A816505-FD14-4858-B500-E47E06251DE7}" type="parTrans" cxnId="{06D60121-4D7F-46F2-AFC4-26C0A03B4175}">
      <dgm:prSet/>
      <dgm:spPr/>
      <dgm:t>
        <a:bodyPr/>
        <a:lstStyle/>
        <a:p>
          <a:endParaRPr lang="en-US" sz="1600"/>
        </a:p>
      </dgm:t>
    </dgm:pt>
    <dgm:pt modelId="{A509104C-7B38-42E3-AE49-F24270C99CD2}" type="sibTrans" cxnId="{06D60121-4D7F-46F2-AFC4-26C0A03B4175}">
      <dgm:prSet custT="1"/>
      <dgm:spPr/>
      <dgm:t>
        <a:bodyPr/>
        <a:lstStyle/>
        <a:p>
          <a:endParaRPr lang="en-US"/>
        </a:p>
      </dgm:t>
    </dgm:pt>
    <dgm:pt modelId="{21CA7B37-95A4-43F9-B876-940F69937C7C}">
      <dgm:prSet phldrT="[Text]" custT="1"/>
      <dgm:spPr/>
      <dgm:t>
        <a:bodyPr/>
        <a:lstStyle/>
        <a:p>
          <a:r>
            <a:rPr lang="en-US" sz="900" b="1" dirty="0"/>
            <a:t>$1.1 billion </a:t>
          </a:r>
          <a:r>
            <a:rPr lang="en-US" sz="900" dirty="0"/>
            <a:t>in revenue</a:t>
          </a:r>
        </a:p>
      </dgm:t>
    </dgm:pt>
    <dgm:pt modelId="{4E103165-8726-446D-B2E9-B4B2E81BF822}" type="parTrans" cxnId="{89D0C3CD-67ED-475D-8026-B640FB95A65B}">
      <dgm:prSet/>
      <dgm:spPr/>
      <dgm:t>
        <a:bodyPr/>
        <a:lstStyle/>
        <a:p>
          <a:endParaRPr lang="en-US" sz="1600"/>
        </a:p>
      </dgm:t>
    </dgm:pt>
    <dgm:pt modelId="{CA64EBC3-D5B8-42C2-9A84-D9C4A2D7F5DE}" type="sibTrans" cxnId="{89D0C3CD-67ED-475D-8026-B640FB95A65B}">
      <dgm:prSet custT="1"/>
      <dgm:spPr/>
      <dgm:t>
        <a:bodyPr/>
        <a:lstStyle/>
        <a:p>
          <a:endParaRPr lang="en-US"/>
        </a:p>
      </dgm:t>
    </dgm:pt>
    <dgm:pt modelId="{1DB7B635-DA88-473E-A7BF-96350BB27EED}">
      <dgm:prSet phldrT="[Text]" custT="1"/>
      <dgm:spPr/>
      <dgm:t>
        <a:bodyPr/>
        <a:lstStyle/>
        <a:p>
          <a:r>
            <a:rPr lang="en-US" sz="900" dirty="0"/>
            <a:t>More than </a:t>
          </a:r>
          <a:r>
            <a:rPr lang="en-US" sz="900" b="1" dirty="0"/>
            <a:t>120 locations</a:t>
          </a:r>
          <a:endParaRPr lang="en-US" sz="900" dirty="0"/>
        </a:p>
      </dgm:t>
    </dgm:pt>
    <dgm:pt modelId="{FC57FAD2-F387-4165-8A4D-BC1543F32DB9}" type="parTrans" cxnId="{7859F858-B31B-4CA4-ADD2-C7C9E9E48DB5}">
      <dgm:prSet/>
      <dgm:spPr/>
      <dgm:t>
        <a:bodyPr/>
        <a:lstStyle/>
        <a:p>
          <a:endParaRPr lang="en-US"/>
        </a:p>
      </dgm:t>
    </dgm:pt>
    <dgm:pt modelId="{4924D74B-ECF3-44B5-BECD-A5BA2E7E3EAD}" type="sibTrans" cxnId="{7859F858-B31B-4CA4-ADD2-C7C9E9E48DB5}">
      <dgm:prSet/>
      <dgm:spPr/>
      <dgm:t>
        <a:bodyPr/>
        <a:lstStyle/>
        <a:p>
          <a:endParaRPr lang="en-US"/>
        </a:p>
      </dgm:t>
    </dgm:pt>
    <dgm:pt modelId="{C717E3C3-538F-4388-9F1C-AE07965E695C}">
      <dgm:prSet phldrT="[Text]" custT="1"/>
      <dgm:spPr/>
      <dgm:t>
        <a:bodyPr/>
        <a:lstStyle/>
        <a:p>
          <a:r>
            <a:rPr lang="en-US" sz="900" dirty="0"/>
            <a:t>CLA’s average turnover is </a:t>
          </a:r>
          <a:r>
            <a:rPr lang="en-US" sz="900" b="1" dirty="0"/>
            <a:t>4%</a:t>
          </a:r>
          <a:r>
            <a:rPr lang="en-US" sz="900" b="0" dirty="0"/>
            <a:t> lower than the industry for the prior three years</a:t>
          </a:r>
          <a:endParaRPr lang="en-US" sz="900" dirty="0"/>
        </a:p>
      </dgm:t>
    </dgm:pt>
    <dgm:pt modelId="{EECAF4F1-0DEE-47ED-9E4A-B7692BCDD62D}" type="parTrans" cxnId="{31EEE38E-406B-4AFD-8FBF-29E96326EEB1}">
      <dgm:prSet/>
      <dgm:spPr/>
      <dgm:t>
        <a:bodyPr/>
        <a:lstStyle/>
        <a:p>
          <a:endParaRPr lang="en-US"/>
        </a:p>
      </dgm:t>
    </dgm:pt>
    <dgm:pt modelId="{FC80944C-FB52-43C6-8638-896D16D5BDD1}" type="sibTrans" cxnId="{31EEE38E-406B-4AFD-8FBF-29E96326EEB1}">
      <dgm:prSet/>
      <dgm:spPr/>
      <dgm:t>
        <a:bodyPr/>
        <a:lstStyle/>
        <a:p>
          <a:endParaRPr lang="en-US"/>
        </a:p>
      </dgm:t>
    </dgm:pt>
    <dgm:pt modelId="{3F0CA38F-5B49-4DBD-90A8-EA3C8FDE2894}">
      <dgm:prSet phldrT="[Text]" custT="1"/>
      <dgm:spPr/>
      <dgm:t>
        <a:bodyPr/>
        <a:lstStyle/>
        <a:p>
          <a:r>
            <a:rPr lang="en-US" sz="900" b="1" dirty="0"/>
            <a:t>800+ </a:t>
          </a:r>
          <a:r>
            <a:rPr lang="en-US" sz="900" b="0" dirty="0"/>
            <a:t>principals</a:t>
          </a:r>
          <a:endParaRPr lang="en-US" sz="900" b="1" dirty="0"/>
        </a:p>
      </dgm:t>
    </dgm:pt>
    <dgm:pt modelId="{23EC90DC-2131-47DE-9087-B45BBE862151}" type="parTrans" cxnId="{6BA595F1-2F20-4E9B-9A6D-908276C529F2}">
      <dgm:prSet/>
      <dgm:spPr/>
      <dgm:t>
        <a:bodyPr/>
        <a:lstStyle/>
        <a:p>
          <a:endParaRPr lang="en-US"/>
        </a:p>
      </dgm:t>
    </dgm:pt>
    <dgm:pt modelId="{7E69E8A9-1C51-4BD8-B382-A5B8F8AB82BB}" type="sibTrans" cxnId="{6BA595F1-2F20-4E9B-9A6D-908276C529F2}">
      <dgm:prSet/>
      <dgm:spPr/>
      <dgm:t>
        <a:bodyPr/>
        <a:lstStyle/>
        <a:p>
          <a:endParaRPr lang="en-US"/>
        </a:p>
      </dgm:t>
    </dgm:pt>
    <dgm:pt modelId="{428F0695-3DB0-473E-BFB9-5E100CF05A27}">
      <dgm:prSet phldrT="[Text]" custT="1"/>
      <dgm:spPr/>
      <dgm:t>
        <a:bodyPr/>
        <a:lstStyle/>
        <a:p>
          <a:r>
            <a:rPr lang="en-US" sz="900" dirty="0"/>
            <a:t>One of the </a:t>
          </a:r>
          <a:r>
            <a:rPr lang="en-US" sz="900" b="1" dirty="0"/>
            <a:t>top 10</a:t>
          </a:r>
          <a:r>
            <a:rPr lang="en-US" sz="900" b="0" dirty="0"/>
            <a:t> accounting firms in the U.S.</a:t>
          </a:r>
          <a:endParaRPr lang="en-US" sz="900" dirty="0"/>
        </a:p>
      </dgm:t>
    </dgm:pt>
    <dgm:pt modelId="{7663C9AC-D999-4504-9AFF-86B01FB78B69}" type="parTrans" cxnId="{123DB99D-66E0-4497-83E4-13D5F5C8A275}">
      <dgm:prSet/>
      <dgm:spPr/>
      <dgm:t>
        <a:bodyPr/>
        <a:lstStyle/>
        <a:p>
          <a:endParaRPr lang="en-US"/>
        </a:p>
      </dgm:t>
    </dgm:pt>
    <dgm:pt modelId="{F6D9A81D-7FC1-4BAA-B076-E9278DB4279D}" type="sibTrans" cxnId="{123DB99D-66E0-4497-83E4-13D5F5C8A275}">
      <dgm:prSet/>
      <dgm:spPr/>
      <dgm:t>
        <a:bodyPr/>
        <a:lstStyle/>
        <a:p>
          <a:endParaRPr lang="en-US"/>
        </a:p>
      </dgm:t>
    </dgm:pt>
    <dgm:pt modelId="{22291811-034E-4952-8EF3-76CD212C0E80}" type="pres">
      <dgm:prSet presAssocID="{F837D471-DA57-4FA8-96F5-DD0D98AA920B}" presName="diagram" presStyleCnt="0">
        <dgm:presLayoutVars>
          <dgm:dir/>
          <dgm:resizeHandles val="exact"/>
        </dgm:presLayoutVars>
      </dgm:prSet>
      <dgm:spPr/>
    </dgm:pt>
    <dgm:pt modelId="{F1BF096C-87C7-4E69-9C09-D92222F65431}" type="pres">
      <dgm:prSet presAssocID="{1DB7B635-DA88-473E-A7BF-96350BB27EED}" presName="node" presStyleLbl="node1" presStyleIdx="0" presStyleCnt="8">
        <dgm:presLayoutVars>
          <dgm:bulletEnabled val="1"/>
        </dgm:presLayoutVars>
      </dgm:prSet>
      <dgm:spPr/>
    </dgm:pt>
    <dgm:pt modelId="{D6C5F22E-8450-4826-8318-26A971747344}" type="pres">
      <dgm:prSet presAssocID="{4924D74B-ECF3-44B5-BECD-A5BA2E7E3EAD}" presName="sibTrans" presStyleCnt="0"/>
      <dgm:spPr/>
    </dgm:pt>
    <dgm:pt modelId="{16DAD9DA-7AE5-4C19-B16F-CD9E4768CA90}" type="pres">
      <dgm:prSet presAssocID="{269B8395-0F6F-4A28-922A-200303D4F70F}" presName="node" presStyleLbl="node1" presStyleIdx="1" presStyleCnt="8">
        <dgm:presLayoutVars>
          <dgm:bulletEnabled val="1"/>
        </dgm:presLayoutVars>
      </dgm:prSet>
      <dgm:spPr/>
    </dgm:pt>
    <dgm:pt modelId="{D9AFA087-5265-4FEB-882E-A5A1FA0C788F}" type="pres">
      <dgm:prSet presAssocID="{ED5040E5-A068-47B0-A5D3-E01FBF62EE21}" presName="sibTrans" presStyleCnt="0"/>
      <dgm:spPr/>
    </dgm:pt>
    <dgm:pt modelId="{77866640-D9D4-4B16-ABE2-B235F6336821}" type="pres">
      <dgm:prSet presAssocID="{F2778979-F1E5-44A4-9F7C-925144D572EE}" presName="node" presStyleLbl="node1" presStyleIdx="2" presStyleCnt="8">
        <dgm:presLayoutVars>
          <dgm:bulletEnabled val="1"/>
        </dgm:presLayoutVars>
      </dgm:prSet>
      <dgm:spPr/>
    </dgm:pt>
    <dgm:pt modelId="{EE40EF75-4E18-40C6-878A-E7A98D43BDD2}" type="pres">
      <dgm:prSet presAssocID="{530C7D53-AA6E-426C-894B-B351190CF015}" presName="sibTrans" presStyleCnt="0"/>
      <dgm:spPr/>
    </dgm:pt>
    <dgm:pt modelId="{F6ED901E-E5EE-4EDA-90F1-CF6045765FE2}" type="pres">
      <dgm:prSet presAssocID="{C717E3C3-538F-4388-9F1C-AE07965E695C}" presName="node" presStyleLbl="node1" presStyleIdx="3" presStyleCnt="8">
        <dgm:presLayoutVars>
          <dgm:bulletEnabled val="1"/>
        </dgm:presLayoutVars>
      </dgm:prSet>
      <dgm:spPr/>
    </dgm:pt>
    <dgm:pt modelId="{F1C4B800-0708-4866-95CE-1EF60331B6D8}" type="pres">
      <dgm:prSet presAssocID="{FC80944C-FB52-43C6-8638-896D16D5BDD1}" presName="sibTrans" presStyleCnt="0"/>
      <dgm:spPr/>
    </dgm:pt>
    <dgm:pt modelId="{EC95EDBD-1043-4CC3-ACC4-FF9F9E17243C}" type="pres">
      <dgm:prSet presAssocID="{3F0CA38F-5B49-4DBD-90A8-EA3C8FDE2894}" presName="node" presStyleLbl="node1" presStyleIdx="4" presStyleCnt="8">
        <dgm:presLayoutVars>
          <dgm:bulletEnabled val="1"/>
        </dgm:presLayoutVars>
      </dgm:prSet>
      <dgm:spPr/>
    </dgm:pt>
    <dgm:pt modelId="{B01336C4-8C6A-4B45-8781-E6C761DBB38C}" type="pres">
      <dgm:prSet presAssocID="{7E69E8A9-1C51-4BD8-B382-A5B8F8AB82BB}" presName="sibTrans" presStyleCnt="0"/>
      <dgm:spPr/>
    </dgm:pt>
    <dgm:pt modelId="{1F559015-F874-4F76-A47E-40A41B712289}" type="pres">
      <dgm:prSet presAssocID="{FC26B191-22AE-4765-B157-244F53883966}" presName="node" presStyleLbl="node1" presStyleIdx="5" presStyleCnt="8">
        <dgm:presLayoutVars>
          <dgm:bulletEnabled val="1"/>
        </dgm:presLayoutVars>
      </dgm:prSet>
      <dgm:spPr/>
    </dgm:pt>
    <dgm:pt modelId="{1BA916DE-A7DF-4E9F-AD83-4CA8CB408850}" type="pres">
      <dgm:prSet presAssocID="{A509104C-7B38-42E3-AE49-F24270C99CD2}" presName="sibTrans" presStyleCnt="0"/>
      <dgm:spPr/>
    </dgm:pt>
    <dgm:pt modelId="{57C511AA-5E0D-4F80-9FB0-118401F2265D}" type="pres">
      <dgm:prSet presAssocID="{21CA7B37-95A4-43F9-B876-940F69937C7C}" presName="node" presStyleLbl="node1" presStyleIdx="6" presStyleCnt="8">
        <dgm:presLayoutVars>
          <dgm:bulletEnabled val="1"/>
        </dgm:presLayoutVars>
      </dgm:prSet>
      <dgm:spPr/>
    </dgm:pt>
    <dgm:pt modelId="{E6CC216E-07F7-497E-A467-9CCE26666E11}" type="pres">
      <dgm:prSet presAssocID="{CA64EBC3-D5B8-42C2-9A84-D9C4A2D7F5DE}" presName="sibTrans" presStyleCnt="0"/>
      <dgm:spPr/>
    </dgm:pt>
    <dgm:pt modelId="{4428C4E7-58B8-4ED2-8164-AB01F2429303}" type="pres">
      <dgm:prSet presAssocID="{428F0695-3DB0-473E-BFB9-5E100CF05A27}" presName="node" presStyleLbl="node1" presStyleIdx="7" presStyleCnt="8">
        <dgm:presLayoutVars>
          <dgm:bulletEnabled val="1"/>
        </dgm:presLayoutVars>
      </dgm:prSet>
      <dgm:spPr/>
    </dgm:pt>
  </dgm:ptLst>
  <dgm:cxnLst>
    <dgm:cxn modelId="{6CB2F40F-0005-4AF3-A0EE-DCBAC80DA77B}" type="presOf" srcId="{F2778979-F1E5-44A4-9F7C-925144D572EE}" destId="{77866640-D9D4-4B16-ABE2-B235F6336821}" srcOrd="0" destOrd="0" presId="urn:microsoft.com/office/officeart/2005/8/layout/default"/>
    <dgm:cxn modelId="{4A694B15-757C-41C3-B3A9-1EE6309B9881}" type="presOf" srcId="{3F0CA38F-5B49-4DBD-90A8-EA3C8FDE2894}" destId="{EC95EDBD-1043-4CC3-ACC4-FF9F9E17243C}" srcOrd="0" destOrd="0" presId="urn:microsoft.com/office/officeart/2005/8/layout/default"/>
    <dgm:cxn modelId="{2F15FF1A-37AE-43A4-924B-81395C6E224C}" type="presOf" srcId="{21CA7B37-95A4-43F9-B876-940F69937C7C}" destId="{57C511AA-5E0D-4F80-9FB0-118401F2265D}" srcOrd="0" destOrd="0" presId="urn:microsoft.com/office/officeart/2005/8/layout/default"/>
    <dgm:cxn modelId="{06D60121-4D7F-46F2-AFC4-26C0A03B4175}" srcId="{F837D471-DA57-4FA8-96F5-DD0D98AA920B}" destId="{FC26B191-22AE-4765-B157-244F53883966}" srcOrd="5" destOrd="0" parTransId="{1A816505-FD14-4858-B500-E47E06251DE7}" sibTransId="{A509104C-7B38-42E3-AE49-F24270C99CD2}"/>
    <dgm:cxn modelId="{F7343933-BFE3-4082-A2C5-EF014D96469B}" srcId="{F837D471-DA57-4FA8-96F5-DD0D98AA920B}" destId="{269B8395-0F6F-4A28-922A-200303D4F70F}" srcOrd="1" destOrd="0" parTransId="{0D9BFF06-520E-4F7D-8CF0-CB873471AC0B}" sibTransId="{ED5040E5-A068-47B0-A5D3-E01FBF62EE21}"/>
    <dgm:cxn modelId="{FB079140-AF6B-4F37-AF05-2FF6D2547EBA}" type="presOf" srcId="{C717E3C3-538F-4388-9F1C-AE07965E695C}" destId="{F6ED901E-E5EE-4EDA-90F1-CF6045765FE2}" srcOrd="0" destOrd="0" presId="urn:microsoft.com/office/officeart/2005/8/layout/default"/>
    <dgm:cxn modelId="{B9F00561-73D3-4693-8175-3717F5FFC5AE}" type="presOf" srcId="{269B8395-0F6F-4A28-922A-200303D4F70F}" destId="{16DAD9DA-7AE5-4C19-B16F-CD9E4768CA90}" srcOrd="0" destOrd="0" presId="urn:microsoft.com/office/officeart/2005/8/layout/default"/>
    <dgm:cxn modelId="{7859F858-B31B-4CA4-ADD2-C7C9E9E48DB5}" srcId="{F837D471-DA57-4FA8-96F5-DD0D98AA920B}" destId="{1DB7B635-DA88-473E-A7BF-96350BB27EED}" srcOrd="0" destOrd="0" parTransId="{FC57FAD2-F387-4165-8A4D-BC1543F32DB9}" sibTransId="{4924D74B-ECF3-44B5-BECD-A5BA2E7E3EAD}"/>
    <dgm:cxn modelId="{31EEE38E-406B-4AFD-8FBF-29E96326EEB1}" srcId="{F837D471-DA57-4FA8-96F5-DD0D98AA920B}" destId="{C717E3C3-538F-4388-9F1C-AE07965E695C}" srcOrd="3" destOrd="0" parTransId="{EECAF4F1-0DEE-47ED-9E4A-B7692BCDD62D}" sibTransId="{FC80944C-FB52-43C6-8638-896D16D5BDD1}"/>
    <dgm:cxn modelId="{123DB99D-66E0-4497-83E4-13D5F5C8A275}" srcId="{F837D471-DA57-4FA8-96F5-DD0D98AA920B}" destId="{428F0695-3DB0-473E-BFB9-5E100CF05A27}" srcOrd="7" destOrd="0" parTransId="{7663C9AC-D999-4504-9AFF-86B01FB78B69}" sibTransId="{F6D9A81D-7FC1-4BAA-B076-E9278DB4279D}"/>
    <dgm:cxn modelId="{660264A7-FDF5-469D-ABFC-693F4E037FDD}" type="presOf" srcId="{1DB7B635-DA88-473E-A7BF-96350BB27EED}" destId="{F1BF096C-87C7-4E69-9C09-D92222F65431}" srcOrd="0" destOrd="0" presId="urn:microsoft.com/office/officeart/2005/8/layout/default"/>
    <dgm:cxn modelId="{639244AD-5666-4F62-A7C9-965BDFADABDA}" type="presOf" srcId="{FC26B191-22AE-4765-B157-244F53883966}" destId="{1F559015-F874-4F76-A47E-40A41B712289}" srcOrd="0" destOrd="0" presId="urn:microsoft.com/office/officeart/2005/8/layout/default"/>
    <dgm:cxn modelId="{2D8994AE-F9E6-412D-AEB1-F017B748A999}" srcId="{F837D471-DA57-4FA8-96F5-DD0D98AA920B}" destId="{F2778979-F1E5-44A4-9F7C-925144D572EE}" srcOrd="2" destOrd="0" parTransId="{15895163-4742-4328-8515-59CE41DF8354}" sibTransId="{530C7D53-AA6E-426C-894B-B351190CF015}"/>
    <dgm:cxn modelId="{C44071B5-01C3-4475-A079-C236C68C417E}" type="presOf" srcId="{F837D471-DA57-4FA8-96F5-DD0D98AA920B}" destId="{22291811-034E-4952-8EF3-76CD212C0E80}" srcOrd="0" destOrd="0" presId="urn:microsoft.com/office/officeart/2005/8/layout/default"/>
    <dgm:cxn modelId="{EF4EF5B9-AE23-487D-B34A-5C22FC91FD3D}" type="presOf" srcId="{428F0695-3DB0-473E-BFB9-5E100CF05A27}" destId="{4428C4E7-58B8-4ED2-8164-AB01F2429303}" srcOrd="0" destOrd="0" presId="urn:microsoft.com/office/officeart/2005/8/layout/default"/>
    <dgm:cxn modelId="{89D0C3CD-67ED-475D-8026-B640FB95A65B}" srcId="{F837D471-DA57-4FA8-96F5-DD0D98AA920B}" destId="{21CA7B37-95A4-43F9-B876-940F69937C7C}" srcOrd="6" destOrd="0" parTransId="{4E103165-8726-446D-B2E9-B4B2E81BF822}" sibTransId="{CA64EBC3-D5B8-42C2-9A84-D9C4A2D7F5DE}"/>
    <dgm:cxn modelId="{6BA595F1-2F20-4E9B-9A6D-908276C529F2}" srcId="{F837D471-DA57-4FA8-96F5-DD0D98AA920B}" destId="{3F0CA38F-5B49-4DBD-90A8-EA3C8FDE2894}" srcOrd="4" destOrd="0" parTransId="{23EC90DC-2131-47DE-9087-B45BBE862151}" sibTransId="{7E69E8A9-1C51-4BD8-B382-A5B8F8AB82BB}"/>
    <dgm:cxn modelId="{F5C099DB-FFD1-4EF6-B6CE-F96AB6F485CE}" type="presParOf" srcId="{22291811-034E-4952-8EF3-76CD212C0E80}" destId="{F1BF096C-87C7-4E69-9C09-D92222F65431}" srcOrd="0" destOrd="0" presId="urn:microsoft.com/office/officeart/2005/8/layout/default"/>
    <dgm:cxn modelId="{3CE30B92-91A7-4ABF-8F2B-A32B156FC1A6}" type="presParOf" srcId="{22291811-034E-4952-8EF3-76CD212C0E80}" destId="{D6C5F22E-8450-4826-8318-26A971747344}" srcOrd="1" destOrd="0" presId="urn:microsoft.com/office/officeart/2005/8/layout/default"/>
    <dgm:cxn modelId="{F5865124-28F0-482F-87E5-7956BC1C0623}" type="presParOf" srcId="{22291811-034E-4952-8EF3-76CD212C0E80}" destId="{16DAD9DA-7AE5-4C19-B16F-CD9E4768CA90}" srcOrd="2" destOrd="0" presId="urn:microsoft.com/office/officeart/2005/8/layout/default"/>
    <dgm:cxn modelId="{41316C58-DD55-48D0-837C-5CEC0D579F9E}" type="presParOf" srcId="{22291811-034E-4952-8EF3-76CD212C0E80}" destId="{D9AFA087-5265-4FEB-882E-A5A1FA0C788F}" srcOrd="3" destOrd="0" presId="urn:microsoft.com/office/officeart/2005/8/layout/default"/>
    <dgm:cxn modelId="{5A986B47-81E3-46DE-9EFE-4BD9132C2334}" type="presParOf" srcId="{22291811-034E-4952-8EF3-76CD212C0E80}" destId="{77866640-D9D4-4B16-ABE2-B235F6336821}" srcOrd="4" destOrd="0" presId="urn:microsoft.com/office/officeart/2005/8/layout/default"/>
    <dgm:cxn modelId="{57EADDDD-CB21-4D34-B6C7-28EC867DFAE4}" type="presParOf" srcId="{22291811-034E-4952-8EF3-76CD212C0E80}" destId="{EE40EF75-4E18-40C6-878A-E7A98D43BDD2}" srcOrd="5" destOrd="0" presId="urn:microsoft.com/office/officeart/2005/8/layout/default"/>
    <dgm:cxn modelId="{FB8DA276-0F1B-4963-B71E-FFB11CEE00F0}" type="presParOf" srcId="{22291811-034E-4952-8EF3-76CD212C0E80}" destId="{F6ED901E-E5EE-4EDA-90F1-CF6045765FE2}" srcOrd="6" destOrd="0" presId="urn:microsoft.com/office/officeart/2005/8/layout/default"/>
    <dgm:cxn modelId="{C9A52314-5424-4786-9DBF-A2F13117DEA1}" type="presParOf" srcId="{22291811-034E-4952-8EF3-76CD212C0E80}" destId="{F1C4B800-0708-4866-95CE-1EF60331B6D8}" srcOrd="7" destOrd="0" presId="urn:microsoft.com/office/officeart/2005/8/layout/default"/>
    <dgm:cxn modelId="{5C893553-48A3-4E9F-9C61-1C6AFA1EE6B4}" type="presParOf" srcId="{22291811-034E-4952-8EF3-76CD212C0E80}" destId="{EC95EDBD-1043-4CC3-ACC4-FF9F9E17243C}" srcOrd="8" destOrd="0" presId="urn:microsoft.com/office/officeart/2005/8/layout/default"/>
    <dgm:cxn modelId="{BE188119-E233-4FE7-8554-EA65742183CD}" type="presParOf" srcId="{22291811-034E-4952-8EF3-76CD212C0E80}" destId="{B01336C4-8C6A-4B45-8781-E6C761DBB38C}" srcOrd="9" destOrd="0" presId="urn:microsoft.com/office/officeart/2005/8/layout/default"/>
    <dgm:cxn modelId="{F84BE10E-C5C3-4E6F-9A16-1CA1D08DA8F8}" type="presParOf" srcId="{22291811-034E-4952-8EF3-76CD212C0E80}" destId="{1F559015-F874-4F76-A47E-40A41B712289}" srcOrd="10" destOrd="0" presId="urn:microsoft.com/office/officeart/2005/8/layout/default"/>
    <dgm:cxn modelId="{474BDBCC-FA5B-4F3F-B252-F90598A704D8}" type="presParOf" srcId="{22291811-034E-4952-8EF3-76CD212C0E80}" destId="{1BA916DE-A7DF-4E9F-AD83-4CA8CB408850}" srcOrd="11" destOrd="0" presId="urn:microsoft.com/office/officeart/2005/8/layout/default"/>
    <dgm:cxn modelId="{E73F68E3-1C85-4791-A4A0-8278D052D58A}" type="presParOf" srcId="{22291811-034E-4952-8EF3-76CD212C0E80}" destId="{57C511AA-5E0D-4F80-9FB0-118401F2265D}" srcOrd="12" destOrd="0" presId="urn:microsoft.com/office/officeart/2005/8/layout/default"/>
    <dgm:cxn modelId="{5FD9CCB8-37B9-4EF7-81EB-4DA2EE673E45}" type="presParOf" srcId="{22291811-034E-4952-8EF3-76CD212C0E80}" destId="{E6CC216E-07F7-497E-A467-9CCE26666E11}" srcOrd="13" destOrd="0" presId="urn:microsoft.com/office/officeart/2005/8/layout/default"/>
    <dgm:cxn modelId="{3B7B10CB-4BE9-41C6-95E4-EE928673AC0E}" type="presParOf" srcId="{22291811-034E-4952-8EF3-76CD212C0E80}" destId="{4428C4E7-58B8-4ED2-8164-AB01F242930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0C00B-8043-40ED-9628-1C764BE6684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EFF4FCE-8002-4323-8CA3-67A86F21963E}">
      <dgm:prSet phldrT="[Text]" custT="1"/>
      <dgm:spPr>
        <a:solidFill>
          <a:srgbClr val="1F80BC"/>
        </a:solidFill>
      </dgm:spPr>
      <dgm:t>
        <a:bodyPr lIns="45720" rIns="9144"/>
        <a:lstStyle/>
        <a:p>
          <a:r>
            <a:rPr lang="en-US" sz="1100" b="1">
              <a:latin typeface="Calibri" panose="020F0502020204030204" pitchFamily="34" charset="0"/>
            </a:rPr>
            <a:t>Assurance Services</a:t>
          </a:r>
        </a:p>
      </dgm:t>
    </dgm:pt>
    <dgm:pt modelId="{57B4DD02-0CB4-4735-A56F-93E6957357E1}" type="parTrans" cxnId="{75DFEB83-C8A8-4620-8D37-93E3DDCDEDEF}">
      <dgm:prSet/>
      <dgm:spPr/>
      <dgm:t>
        <a:bodyPr/>
        <a:lstStyle/>
        <a:p>
          <a:endParaRPr lang="en-US">
            <a:latin typeface="Calibri" panose="020F0502020204030204" pitchFamily="34" charset="0"/>
          </a:endParaRPr>
        </a:p>
      </dgm:t>
    </dgm:pt>
    <dgm:pt modelId="{16DB33E3-A7EA-406B-AC08-4FAD88EEE6D8}" type="sibTrans" cxnId="{75DFEB83-C8A8-4620-8D37-93E3DDCDEDEF}">
      <dgm:prSet/>
      <dgm:spPr/>
      <dgm:t>
        <a:bodyPr/>
        <a:lstStyle/>
        <a:p>
          <a:endParaRPr lang="en-US">
            <a:latin typeface="Calibri" panose="020F0502020204030204" pitchFamily="34" charset="0"/>
          </a:endParaRPr>
        </a:p>
      </dgm:t>
    </dgm:pt>
    <dgm:pt modelId="{1EE01C1B-C6F0-4A8A-BB84-0B9CF1CD122C}">
      <dgm:prSet phldrT="[Text]" custT="1"/>
      <dgm:spPr>
        <a:solidFill>
          <a:srgbClr val="1F80BC"/>
        </a:solidFill>
      </dgm:spPr>
      <dgm:t>
        <a:bodyPr lIns="45720" rIns="9144"/>
        <a:lstStyle/>
        <a:p>
          <a:r>
            <a:rPr lang="en-US" sz="1050">
              <a:latin typeface="Calibri" panose="020F0502020204030204" pitchFamily="34" charset="0"/>
            </a:rPr>
            <a:t>Audit</a:t>
          </a:r>
        </a:p>
      </dgm:t>
    </dgm:pt>
    <dgm:pt modelId="{2646EE80-8B30-4D9D-B406-72F5EB289177}" type="parTrans" cxnId="{D695E908-B406-4708-8B5D-C316EF17B547}">
      <dgm:prSet/>
      <dgm:spPr/>
      <dgm:t>
        <a:bodyPr/>
        <a:lstStyle/>
        <a:p>
          <a:endParaRPr lang="en-US">
            <a:latin typeface="Calibri" panose="020F0502020204030204" pitchFamily="34" charset="0"/>
          </a:endParaRPr>
        </a:p>
      </dgm:t>
    </dgm:pt>
    <dgm:pt modelId="{1D91EC07-B524-4808-8BAE-4D9AF136B60A}" type="sibTrans" cxnId="{D695E908-B406-4708-8B5D-C316EF17B547}">
      <dgm:prSet/>
      <dgm:spPr/>
      <dgm:t>
        <a:bodyPr/>
        <a:lstStyle/>
        <a:p>
          <a:endParaRPr lang="en-US">
            <a:latin typeface="Calibri" panose="020F0502020204030204" pitchFamily="34" charset="0"/>
          </a:endParaRPr>
        </a:p>
      </dgm:t>
    </dgm:pt>
    <dgm:pt modelId="{2AA3A4A6-84C4-4269-BB45-E13713BA4D87}">
      <dgm:prSet phldrT="[Text]" custT="1"/>
      <dgm:spPr>
        <a:solidFill>
          <a:srgbClr val="1F80BC"/>
        </a:solidFill>
      </dgm:spPr>
      <dgm:t>
        <a:bodyPr lIns="45720" rIns="9144"/>
        <a:lstStyle/>
        <a:p>
          <a:r>
            <a:rPr lang="en-US" sz="1050">
              <a:latin typeface="Calibri" panose="020F0502020204030204" pitchFamily="34" charset="0"/>
            </a:rPr>
            <a:t>Review</a:t>
          </a:r>
        </a:p>
      </dgm:t>
    </dgm:pt>
    <dgm:pt modelId="{34CD8440-9BA6-4E8C-A1DA-B1C63FACBD56}" type="parTrans" cxnId="{F5C22E0D-EFFB-4C91-8F29-D188E27E254E}">
      <dgm:prSet/>
      <dgm:spPr/>
      <dgm:t>
        <a:bodyPr/>
        <a:lstStyle/>
        <a:p>
          <a:endParaRPr lang="en-US">
            <a:latin typeface="Calibri" panose="020F0502020204030204" pitchFamily="34" charset="0"/>
          </a:endParaRPr>
        </a:p>
      </dgm:t>
    </dgm:pt>
    <dgm:pt modelId="{F75B6EA8-679F-4B09-8324-1C7BA1865A0A}" type="sibTrans" cxnId="{F5C22E0D-EFFB-4C91-8F29-D188E27E254E}">
      <dgm:prSet/>
      <dgm:spPr/>
      <dgm:t>
        <a:bodyPr/>
        <a:lstStyle/>
        <a:p>
          <a:endParaRPr lang="en-US">
            <a:latin typeface="Calibri" panose="020F0502020204030204" pitchFamily="34" charset="0"/>
          </a:endParaRPr>
        </a:p>
      </dgm:t>
    </dgm:pt>
    <dgm:pt modelId="{C58F36D9-9E5E-4FBB-92A4-E70CD80BD267}">
      <dgm:prSet phldrT="[Text]" custT="1"/>
      <dgm:spPr>
        <a:solidFill>
          <a:srgbClr val="C8712D"/>
        </a:solidFill>
      </dgm:spPr>
      <dgm:t>
        <a:bodyPr lIns="45720" rIns="9144"/>
        <a:lstStyle/>
        <a:p>
          <a:r>
            <a:rPr lang="en-US" sz="1100" b="1">
              <a:latin typeface="Calibri" panose="020F0502020204030204" pitchFamily="34" charset="0"/>
            </a:rPr>
            <a:t>Consulting</a:t>
          </a:r>
          <a:endParaRPr lang="en-US" sz="1300" b="1">
            <a:latin typeface="Calibri" panose="020F0502020204030204" pitchFamily="34" charset="0"/>
          </a:endParaRPr>
        </a:p>
      </dgm:t>
    </dgm:pt>
    <dgm:pt modelId="{E8F2AB51-2679-4B85-A61B-5B2F1DA59B4E}" type="parTrans" cxnId="{574915E1-6AE5-47B6-938D-47E9899D7798}">
      <dgm:prSet/>
      <dgm:spPr/>
      <dgm:t>
        <a:bodyPr/>
        <a:lstStyle/>
        <a:p>
          <a:endParaRPr lang="en-US">
            <a:latin typeface="Calibri" panose="020F0502020204030204" pitchFamily="34" charset="0"/>
          </a:endParaRPr>
        </a:p>
      </dgm:t>
    </dgm:pt>
    <dgm:pt modelId="{2320374F-47E5-4A14-A591-99194780ABF3}" type="sibTrans" cxnId="{574915E1-6AE5-47B6-938D-47E9899D7798}">
      <dgm:prSet/>
      <dgm:spPr/>
      <dgm:t>
        <a:bodyPr/>
        <a:lstStyle/>
        <a:p>
          <a:endParaRPr lang="en-US">
            <a:latin typeface="Calibri" panose="020F0502020204030204" pitchFamily="34" charset="0"/>
          </a:endParaRPr>
        </a:p>
      </dgm:t>
    </dgm:pt>
    <dgm:pt modelId="{475EFA68-EFBD-4E68-8EBD-E2A27F84288E}">
      <dgm:prSet phldrT="[Text]" custT="1"/>
      <dgm:spPr>
        <a:solidFill>
          <a:srgbClr val="C8712D"/>
        </a:solidFill>
      </dgm:spPr>
      <dgm:t>
        <a:bodyPr lIns="45720" rIns="9144"/>
        <a:lstStyle/>
        <a:p>
          <a:r>
            <a:rPr lang="en-US" sz="1050">
              <a:latin typeface="Calibri" panose="020F0502020204030204" pitchFamily="34" charset="0"/>
            </a:rPr>
            <a:t>Internal control review</a:t>
          </a:r>
        </a:p>
      </dgm:t>
    </dgm:pt>
    <dgm:pt modelId="{88486D43-1E2A-4720-8DEC-4CBB7F544DAA}" type="parTrans" cxnId="{8A46E178-E7EC-42CB-A7F1-5FF49DE4E01F}">
      <dgm:prSet/>
      <dgm:spPr/>
      <dgm:t>
        <a:bodyPr/>
        <a:lstStyle/>
        <a:p>
          <a:endParaRPr lang="en-US">
            <a:latin typeface="Calibri" panose="020F0502020204030204" pitchFamily="34" charset="0"/>
          </a:endParaRPr>
        </a:p>
      </dgm:t>
    </dgm:pt>
    <dgm:pt modelId="{88BFB93B-576F-43A8-8BB2-3BCA0A52CDDA}" type="sibTrans" cxnId="{8A46E178-E7EC-42CB-A7F1-5FF49DE4E01F}">
      <dgm:prSet/>
      <dgm:spPr/>
      <dgm:t>
        <a:bodyPr/>
        <a:lstStyle/>
        <a:p>
          <a:endParaRPr lang="en-US">
            <a:latin typeface="Calibri" panose="020F0502020204030204" pitchFamily="34" charset="0"/>
          </a:endParaRPr>
        </a:p>
      </dgm:t>
    </dgm:pt>
    <dgm:pt modelId="{8A47259B-45E2-4A98-8437-58875CE75C0B}">
      <dgm:prSet phldrT="[Text]" custT="1"/>
      <dgm:spPr>
        <a:solidFill>
          <a:srgbClr val="819F3D"/>
        </a:solidFill>
      </dgm:spPr>
      <dgm:t>
        <a:bodyPr lIns="45720" rIns="0"/>
        <a:lstStyle/>
        <a:p>
          <a:r>
            <a:rPr lang="en-US" sz="1100" b="1">
              <a:latin typeface="Calibri" panose="020F0502020204030204" pitchFamily="34" charset="0"/>
            </a:rPr>
            <a:t>Tax Services</a:t>
          </a:r>
        </a:p>
      </dgm:t>
    </dgm:pt>
    <dgm:pt modelId="{D7686150-7369-460C-B3B2-AEC04C097205}" type="parTrans" cxnId="{3BBA8081-EEAD-4B79-99F7-5C6634599DB7}">
      <dgm:prSet/>
      <dgm:spPr/>
      <dgm:t>
        <a:bodyPr/>
        <a:lstStyle/>
        <a:p>
          <a:endParaRPr lang="en-US">
            <a:latin typeface="Calibri" panose="020F0502020204030204" pitchFamily="34" charset="0"/>
          </a:endParaRPr>
        </a:p>
      </dgm:t>
    </dgm:pt>
    <dgm:pt modelId="{12019D67-CE42-4DCC-8D7E-92E6E9C60AD9}" type="sibTrans" cxnId="{3BBA8081-EEAD-4B79-99F7-5C6634599DB7}">
      <dgm:prSet/>
      <dgm:spPr/>
      <dgm:t>
        <a:bodyPr/>
        <a:lstStyle/>
        <a:p>
          <a:endParaRPr lang="en-US">
            <a:latin typeface="Calibri" panose="020F0502020204030204" pitchFamily="34" charset="0"/>
          </a:endParaRPr>
        </a:p>
      </dgm:t>
    </dgm:pt>
    <dgm:pt modelId="{50B53EE5-12CC-4B66-9A14-FCF9A4BE6864}">
      <dgm:prSet phldrT="[Text]" custT="1"/>
      <dgm:spPr>
        <a:solidFill>
          <a:srgbClr val="819F3D"/>
        </a:solidFill>
      </dgm:spPr>
      <dgm:t>
        <a:bodyPr lIns="45720" rIns="0"/>
        <a:lstStyle/>
        <a:p>
          <a:r>
            <a:rPr lang="en-US" sz="1050">
              <a:latin typeface="Calibri" panose="020F0502020204030204" pitchFamily="34" charset="0"/>
            </a:rPr>
            <a:t>Annual tax compliance</a:t>
          </a:r>
        </a:p>
      </dgm:t>
    </dgm:pt>
    <dgm:pt modelId="{F6B9B5B7-1AA4-4CDB-B089-B7C2D50C0DAD}" type="parTrans" cxnId="{9ACF659C-F68A-4E97-A1C2-C0BE440990E0}">
      <dgm:prSet/>
      <dgm:spPr/>
      <dgm:t>
        <a:bodyPr/>
        <a:lstStyle/>
        <a:p>
          <a:endParaRPr lang="en-US">
            <a:latin typeface="Calibri" panose="020F0502020204030204" pitchFamily="34" charset="0"/>
          </a:endParaRPr>
        </a:p>
      </dgm:t>
    </dgm:pt>
    <dgm:pt modelId="{1EB7E9C5-FC8A-460F-81BB-B98E9C6B2DE2}" type="sibTrans" cxnId="{9ACF659C-F68A-4E97-A1C2-C0BE440990E0}">
      <dgm:prSet/>
      <dgm:spPr/>
      <dgm:t>
        <a:bodyPr/>
        <a:lstStyle/>
        <a:p>
          <a:endParaRPr lang="en-US">
            <a:latin typeface="Calibri" panose="020F0502020204030204" pitchFamily="34" charset="0"/>
          </a:endParaRPr>
        </a:p>
      </dgm:t>
    </dgm:pt>
    <dgm:pt modelId="{6904C2DF-22E6-4DAA-A3E3-13580549E2DB}">
      <dgm:prSet phldrT="[Text]" custT="1"/>
      <dgm:spPr>
        <a:solidFill>
          <a:srgbClr val="819F3D"/>
        </a:solidFill>
      </dgm:spPr>
      <dgm:t>
        <a:bodyPr lIns="45720" rIns="0"/>
        <a:lstStyle/>
        <a:p>
          <a:r>
            <a:rPr lang="en-US" sz="1050">
              <a:latin typeface="Calibri" panose="020F0502020204030204" pitchFamily="34" charset="0"/>
            </a:rPr>
            <a:t>Multi-state sales and use tax</a:t>
          </a:r>
        </a:p>
      </dgm:t>
    </dgm:pt>
    <dgm:pt modelId="{C4D27A52-964C-4A58-B297-0BEFBA46CFA7}" type="parTrans" cxnId="{76F2BA51-5DD3-46A0-B164-A8E781512067}">
      <dgm:prSet/>
      <dgm:spPr/>
      <dgm:t>
        <a:bodyPr/>
        <a:lstStyle/>
        <a:p>
          <a:endParaRPr lang="en-US">
            <a:latin typeface="Calibri" panose="020F0502020204030204" pitchFamily="34" charset="0"/>
          </a:endParaRPr>
        </a:p>
      </dgm:t>
    </dgm:pt>
    <dgm:pt modelId="{45CD24B7-CFA2-45DA-B66C-EF9A95DBC5EA}" type="sibTrans" cxnId="{76F2BA51-5DD3-46A0-B164-A8E781512067}">
      <dgm:prSet/>
      <dgm:spPr/>
      <dgm:t>
        <a:bodyPr/>
        <a:lstStyle/>
        <a:p>
          <a:endParaRPr lang="en-US">
            <a:latin typeface="Calibri" panose="020F0502020204030204" pitchFamily="34" charset="0"/>
          </a:endParaRPr>
        </a:p>
      </dgm:t>
    </dgm:pt>
    <dgm:pt modelId="{8CDF53D2-63A9-4D46-80C2-4BDA706ABEEA}">
      <dgm:prSet phldrT="[Text]" custT="1"/>
      <dgm:spPr>
        <a:solidFill>
          <a:srgbClr val="1F80BC"/>
        </a:solidFill>
      </dgm:spPr>
      <dgm:t>
        <a:bodyPr lIns="45720" rIns="9144"/>
        <a:lstStyle/>
        <a:p>
          <a:r>
            <a:rPr lang="en-US" sz="1050">
              <a:latin typeface="Calibri" panose="020F0502020204030204" pitchFamily="34" charset="0"/>
            </a:rPr>
            <a:t>Compilations</a:t>
          </a:r>
        </a:p>
      </dgm:t>
    </dgm:pt>
    <dgm:pt modelId="{2EEE4E60-4D66-4A6E-BEF8-B72CEFAB65BA}" type="parTrans" cxnId="{0A88FC84-F0AA-40F3-ABE9-F034AC8B2BB4}">
      <dgm:prSet/>
      <dgm:spPr/>
      <dgm:t>
        <a:bodyPr/>
        <a:lstStyle/>
        <a:p>
          <a:endParaRPr lang="en-US">
            <a:latin typeface="Calibri" panose="020F0502020204030204" pitchFamily="34" charset="0"/>
          </a:endParaRPr>
        </a:p>
      </dgm:t>
    </dgm:pt>
    <dgm:pt modelId="{2B3E477D-BE64-4E3A-BD97-DB390669E47B}" type="sibTrans" cxnId="{0A88FC84-F0AA-40F3-ABE9-F034AC8B2BB4}">
      <dgm:prSet/>
      <dgm:spPr/>
      <dgm:t>
        <a:bodyPr/>
        <a:lstStyle/>
        <a:p>
          <a:endParaRPr lang="en-US">
            <a:latin typeface="Calibri" panose="020F0502020204030204" pitchFamily="34" charset="0"/>
          </a:endParaRPr>
        </a:p>
      </dgm:t>
    </dgm:pt>
    <dgm:pt modelId="{609721B1-9022-4EEB-BB1F-3E93FCB7613E}">
      <dgm:prSet phldrT="[Text]" custT="1"/>
      <dgm:spPr>
        <a:solidFill>
          <a:srgbClr val="1F80BC"/>
        </a:solidFill>
      </dgm:spPr>
      <dgm:t>
        <a:bodyPr lIns="45720" rIns="9144"/>
        <a:lstStyle/>
        <a:p>
          <a:r>
            <a:rPr lang="en-US" sz="1050">
              <a:latin typeface="Calibri" panose="020F0502020204030204" pitchFamily="34" charset="0"/>
            </a:rPr>
            <a:t>Agreed-upon procedures</a:t>
          </a:r>
        </a:p>
      </dgm:t>
    </dgm:pt>
    <dgm:pt modelId="{40E77473-CDDA-4790-A61D-AFCCB279E403}" type="parTrans" cxnId="{A1F8A786-3EA2-4A7A-AB0F-B5CC2469A7C5}">
      <dgm:prSet/>
      <dgm:spPr/>
      <dgm:t>
        <a:bodyPr/>
        <a:lstStyle/>
        <a:p>
          <a:endParaRPr lang="en-US">
            <a:latin typeface="Calibri" panose="020F0502020204030204" pitchFamily="34" charset="0"/>
          </a:endParaRPr>
        </a:p>
      </dgm:t>
    </dgm:pt>
    <dgm:pt modelId="{43541D5B-8BAF-457B-840B-61478E6295D9}" type="sibTrans" cxnId="{A1F8A786-3EA2-4A7A-AB0F-B5CC2469A7C5}">
      <dgm:prSet/>
      <dgm:spPr/>
      <dgm:t>
        <a:bodyPr/>
        <a:lstStyle/>
        <a:p>
          <a:endParaRPr lang="en-US">
            <a:latin typeface="Calibri" panose="020F0502020204030204" pitchFamily="34" charset="0"/>
          </a:endParaRPr>
        </a:p>
      </dgm:t>
    </dgm:pt>
    <dgm:pt modelId="{34E4D034-3C5A-4950-9CAD-E18A9D04A224}">
      <dgm:prSet phldrT="[Text]" custT="1"/>
      <dgm:spPr>
        <a:solidFill>
          <a:srgbClr val="1F80BC"/>
        </a:solidFill>
      </dgm:spPr>
      <dgm:t>
        <a:bodyPr lIns="45720" rIns="9144"/>
        <a:lstStyle/>
        <a:p>
          <a:r>
            <a:rPr lang="en-US" sz="1050">
              <a:latin typeface="Calibri" panose="020F0502020204030204" pitchFamily="34" charset="0"/>
            </a:rPr>
            <a:t>Information security audit</a:t>
          </a:r>
        </a:p>
      </dgm:t>
    </dgm:pt>
    <dgm:pt modelId="{C38A203F-BE89-4D35-A370-1957821EBC8B}" type="parTrans" cxnId="{866A7C87-629A-4C07-8E19-EB7E50550A4B}">
      <dgm:prSet/>
      <dgm:spPr/>
      <dgm:t>
        <a:bodyPr/>
        <a:lstStyle/>
        <a:p>
          <a:endParaRPr lang="en-US">
            <a:latin typeface="Calibri" panose="020F0502020204030204" pitchFamily="34" charset="0"/>
          </a:endParaRPr>
        </a:p>
      </dgm:t>
    </dgm:pt>
    <dgm:pt modelId="{E817AA8C-334C-4EBA-BA23-4C6AC378AD4C}" type="sibTrans" cxnId="{866A7C87-629A-4C07-8E19-EB7E50550A4B}">
      <dgm:prSet/>
      <dgm:spPr/>
      <dgm:t>
        <a:bodyPr/>
        <a:lstStyle/>
        <a:p>
          <a:endParaRPr lang="en-US">
            <a:latin typeface="Calibri" panose="020F0502020204030204" pitchFamily="34" charset="0"/>
          </a:endParaRPr>
        </a:p>
      </dgm:t>
    </dgm:pt>
    <dgm:pt modelId="{54B4B534-3A05-4A77-BCE6-63A62DC2A5C5}">
      <dgm:prSet phldrT="[Text]" custT="1"/>
      <dgm:spPr>
        <a:solidFill>
          <a:srgbClr val="C8712D"/>
        </a:solidFill>
      </dgm:spPr>
      <dgm:t>
        <a:bodyPr lIns="45720" rIns="9144"/>
        <a:lstStyle/>
        <a:p>
          <a:r>
            <a:rPr lang="en-US" sz="1050">
              <a:latin typeface="Calibri" panose="020F0502020204030204" pitchFamily="34" charset="0"/>
            </a:rPr>
            <a:t>Restructuring</a:t>
          </a:r>
        </a:p>
      </dgm:t>
    </dgm:pt>
    <dgm:pt modelId="{113F8028-55FB-493F-AB21-310305C4BE49}" type="parTrans" cxnId="{1DC98593-FB80-4B33-B3CB-B7550EBA9FFC}">
      <dgm:prSet/>
      <dgm:spPr/>
      <dgm:t>
        <a:bodyPr/>
        <a:lstStyle/>
        <a:p>
          <a:endParaRPr lang="en-US">
            <a:latin typeface="Calibri" panose="020F0502020204030204" pitchFamily="34" charset="0"/>
          </a:endParaRPr>
        </a:p>
      </dgm:t>
    </dgm:pt>
    <dgm:pt modelId="{F0643080-FFF7-4355-B388-513933E8916A}" type="sibTrans" cxnId="{1DC98593-FB80-4B33-B3CB-B7550EBA9FFC}">
      <dgm:prSet/>
      <dgm:spPr/>
      <dgm:t>
        <a:bodyPr/>
        <a:lstStyle/>
        <a:p>
          <a:endParaRPr lang="en-US">
            <a:latin typeface="Calibri" panose="020F0502020204030204" pitchFamily="34" charset="0"/>
          </a:endParaRPr>
        </a:p>
      </dgm:t>
    </dgm:pt>
    <dgm:pt modelId="{77A451DB-455B-4F05-9CE7-2ACC9246933E}">
      <dgm:prSet phldrT="[Text]" custT="1"/>
      <dgm:spPr>
        <a:solidFill>
          <a:srgbClr val="C8712D"/>
        </a:solidFill>
      </dgm:spPr>
      <dgm:t>
        <a:bodyPr lIns="45720" rIns="9144"/>
        <a:lstStyle/>
        <a:p>
          <a:r>
            <a:rPr lang="en-US" sz="1050">
              <a:latin typeface="Calibri" panose="020F0502020204030204" pitchFamily="34" charset="0"/>
            </a:rPr>
            <a:t>Compensation consulting</a:t>
          </a:r>
        </a:p>
      </dgm:t>
    </dgm:pt>
    <dgm:pt modelId="{FBF76CC0-DD82-4267-936C-14A6A623FA7A}" type="parTrans" cxnId="{4DCBC68D-AB48-4BD8-9015-8D843C77F7CA}">
      <dgm:prSet/>
      <dgm:spPr/>
      <dgm:t>
        <a:bodyPr/>
        <a:lstStyle/>
        <a:p>
          <a:endParaRPr lang="en-US">
            <a:latin typeface="Calibri" panose="020F0502020204030204" pitchFamily="34" charset="0"/>
          </a:endParaRPr>
        </a:p>
      </dgm:t>
    </dgm:pt>
    <dgm:pt modelId="{92F365F7-13A2-4238-8D36-DFE6B51A2148}" type="sibTrans" cxnId="{4DCBC68D-AB48-4BD8-9015-8D843C77F7CA}">
      <dgm:prSet/>
      <dgm:spPr/>
      <dgm:t>
        <a:bodyPr/>
        <a:lstStyle/>
        <a:p>
          <a:endParaRPr lang="en-US">
            <a:latin typeface="Calibri" panose="020F0502020204030204" pitchFamily="34" charset="0"/>
          </a:endParaRPr>
        </a:p>
      </dgm:t>
    </dgm:pt>
    <dgm:pt modelId="{1272F1E2-2EDC-403F-A724-38A3A648085B}">
      <dgm:prSet phldrT="[Text]" custT="1"/>
      <dgm:spPr>
        <a:solidFill>
          <a:srgbClr val="C8712D"/>
        </a:solidFill>
      </dgm:spPr>
      <dgm:t>
        <a:bodyPr lIns="45720" rIns="9144"/>
        <a:lstStyle/>
        <a:p>
          <a:r>
            <a:rPr lang="en-US" sz="1050">
              <a:latin typeface="Calibri" panose="020F0502020204030204" pitchFamily="34" charset="0"/>
            </a:rPr>
            <a:t>Board training</a:t>
          </a:r>
        </a:p>
      </dgm:t>
    </dgm:pt>
    <dgm:pt modelId="{A2E63B6B-C9C9-4B75-8B1C-1A1237DBC26B}" type="parTrans" cxnId="{F978C7D7-15C6-4971-B607-3258437FC119}">
      <dgm:prSet/>
      <dgm:spPr/>
      <dgm:t>
        <a:bodyPr/>
        <a:lstStyle/>
        <a:p>
          <a:endParaRPr lang="en-US">
            <a:latin typeface="Calibri" panose="020F0502020204030204" pitchFamily="34" charset="0"/>
          </a:endParaRPr>
        </a:p>
      </dgm:t>
    </dgm:pt>
    <dgm:pt modelId="{2A4797B6-27AB-4085-AA0C-9293AD46532A}" type="sibTrans" cxnId="{F978C7D7-15C6-4971-B607-3258437FC119}">
      <dgm:prSet/>
      <dgm:spPr/>
      <dgm:t>
        <a:bodyPr/>
        <a:lstStyle/>
        <a:p>
          <a:endParaRPr lang="en-US">
            <a:latin typeface="Calibri" panose="020F0502020204030204" pitchFamily="34" charset="0"/>
          </a:endParaRPr>
        </a:p>
      </dgm:t>
    </dgm:pt>
    <dgm:pt modelId="{575DCBC6-AF28-4536-97A4-D5B3A0977B04}">
      <dgm:prSet phldrT="[Text]" custT="1"/>
      <dgm:spPr>
        <a:solidFill>
          <a:srgbClr val="C8712D"/>
        </a:solidFill>
      </dgm:spPr>
      <dgm:t>
        <a:bodyPr lIns="45720" rIns="9144"/>
        <a:lstStyle/>
        <a:p>
          <a:r>
            <a:rPr lang="en-US" sz="1050">
              <a:latin typeface="Calibri" panose="020F0502020204030204" pitchFamily="34" charset="0"/>
            </a:rPr>
            <a:t>Strategic planning</a:t>
          </a:r>
        </a:p>
      </dgm:t>
    </dgm:pt>
    <dgm:pt modelId="{AAC36504-7D50-4943-A156-559C9FE4BA9E}" type="parTrans" cxnId="{03833375-5266-48F9-AFE3-5D4980752CE6}">
      <dgm:prSet/>
      <dgm:spPr/>
      <dgm:t>
        <a:bodyPr/>
        <a:lstStyle/>
        <a:p>
          <a:endParaRPr lang="en-US">
            <a:latin typeface="Calibri" panose="020F0502020204030204" pitchFamily="34" charset="0"/>
          </a:endParaRPr>
        </a:p>
      </dgm:t>
    </dgm:pt>
    <dgm:pt modelId="{2CAF0925-AB9E-4C68-9B42-2A5CB8B8B368}" type="sibTrans" cxnId="{03833375-5266-48F9-AFE3-5D4980752CE6}">
      <dgm:prSet/>
      <dgm:spPr/>
      <dgm:t>
        <a:bodyPr/>
        <a:lstStyle/>
        <a:p>
          <a:endParaRPr lang="en-US">
            <a:latin typeface="Calibri" panose="020F0502020204030204" pitchFamily="34" charset="0"/>
          </a:endParaRPr>
        </a:p>
      </dgm:t>
    </dgm:pt>
    <dgm:pt modelId="{81D8EB7D-2FCA-4104-89DD-0A57CE366937}">
      <dgm:prSet phldrT="[Text]" custT="1"/>
      <dgm:spPr>
        <a:solidFill>
          <a:srgbClr val="C8712D"/>
        </a:solidFill>
      </dgm:spPr>
      <dgm:t>
        <a:bodyPr lIns="45720" rIns="9144"/>
        <a:lstStyle/>
        <a:p>
          <a:r>
            <a:rPr lang="en-US" sz="1050">
              <a:latin typeface="Calibri" panose="020F0502020204030204" pitchFamily="34" charset="0"/>
            </a:rPr>
            <a:t>Membership surveys</a:t>
          </a:r>
        </a:p>
      </dgm:t>
    </dgm:pt>
    <dgm:pt modelId="{4E85E98F-8A9C-4103-9CA7-94006F20C276}" type="parTrans" cxnId="{372B2D11-5579-4A47-A832-B0BD3D7ECC4A}">
      <dgm:prSet/>
      <dgm:spPr/>
      <dgm:t>
        <a:bodyPr/>
        <a:lstStyle/>
        <a:p>
          <a:endParaRPr lang="en-US">
            <a:latin typeface="Calibri" panose="020F0502020204030204" pitchFamily="34" charset="0"/>
          </a:endParaRPr>
        </a:p>
      </dgm:t>
    </dgm:pt>
    <dgm:pt modelId="{AB53D189-4487-47BE-BC3B-4251B0184FC3}" type="sibTrans" cxnId="{372B2D11-5579-4A47-A832-B0BD3D7ECC4A}">
      <dgm:prSet/>
      <dgm:spPr/>
      <dgm:t>
        <a:bodyPr/>
        <a:lstStyle/>
        <a:p>
          <a:endParaRPr lang="en-US">
            <a:latin typeface="Calibri" panose="020F0502020204030204" pitchFamily="34" charset="0"/>
          </a:endParaRPr>
        </a:p>
      </dgm:t>
    </dgm:pt>
    <dgm:pt modelId="{7A462B5A-2D8F-4086-A2E1-DE8FCDCF56FC}">
      <dgm:prSet phldrT="[Text]" custT="1"/>
      <dgm:spPr>
        <a:solidFill>
          <a:srgbClr val="C8712D"/>
        </a:solidFill>
      </dgm:spPr>
      <dgm:t>
        <a:bodyPr lIns="45720" rIns="9144"/>
        <a:lstStyle/>
        <a:p>
          <a:r>
            <a:rPr lang="en-US" sz="1050">
              <a:latin typeface="Calibri" panose="020F0502020204030204" pitchFamily="34" charset="0"/>
            </a:rPr>
            <a:t>Benefit plan compensation</a:t>
          </a:r>
        </a:p>
      </dgm:t>
    </dgm:pt>
    <dgm:pt modelId="{EE415749-A2FD-4BC7-AD14-CAD26134BE7F}" type="parTrans" cxnId="{DF72E615-7651-4E58-B1D5-78CD19C87346}">
      <dgm:prSet/>
      <dgm:spPr/>
      <dgm:t>
        <a:bodyPr/>
        <a:lstStyle/>
        <a:p>
          <a:endParaRPr lang="en-US">
            <a:latin typeface="Calibri" panose="020F0502020204030204" pitchFamily="34" charset="0"/>
          </a:endParaRPr>
        </a:p>
      </dgm:t>
    </dgm:pt>
    <dgm:pt modelId="{5EADACAC-ED8A-4556-85D0-EF6E7FCAB6A2}" type="sibTrans" cxnId="{DF72E615-7651-4E58-B1D5-78CD19C87346}">
      <dgm:prSet/>
      <dgm:spPr/>
      <dgm:t>
        <a:bodyPr/>
        <a:lstStyle/>
        <a:p>
          <a:endParaRPr lang="en-US">
            <a:latin typeface="Calibri" panose="020F0502020204030204" pitchFamily="34" charset="0"/>
          </a:endParaRPr>
        </a:p>
      </dgm:t>
    </dgm:pt>
    <dgm:pt modelId="{EA54CDA5-FED2-41C6-A4EB-6E1D8BDB719D}">
      <dgm:prSet phldrT="[Text]" custT="1"/>
      <dgm:spPr>
        <a:solidFill>
          <a:srgbClr val="819F3D"/>
        </a:solidFill>
      </dgm:spPr>
      <dgm:t>
        <a:bodyPr lIns="45720" rIns="0"/>
        <a:lstStyle/>
        <a:p>
          <a:r>
            <a:rPr lang="en-US" sz="1050">
              <a:latin typeface="Calibri" panose="020F0502020204030204" pitchFamily="34" charset="0"/>
            </a:rPr>
            <a:t>Unrelated business income tax (UBIT)</a:t>
          </a:r>
        </a:p>
      </dgm:t>
    </dgm:pt>
    <dgm:pt modelId="{22ADEA92-8684-49A4-AC0C-8BE0D39A7EEF}" type="parTrans" cxnId="{DBD2CB68-5D35-40FC-8837-49C5316F9E52}">
      <dgm:prSet/>
      <dgm:spPr/>
      <dgm:t>
        <a:bodyPr/>
        <a:lstStyle/>
        <a:p>
          <a:endParaRPr lang="en-US">
            <a:latin typeface="Calibri" panose="020F0502020204030204" pitchFamily="34" charset="0"/>
          </a:endParaRPr>
        </a:p>
      </dgm:t>
    </dgm:pt>
    <dgm:pt modelId="{754763C9-05D9-431B-B7F6-CC2C7B50CE52}" type="sibTrans" cxnId="{DBD2CB68-5D35-40FC-8837-49C5316F9E52}">
      <dgm:prSet/>
      <dgm:spPr/>
      <dgm:t>
        <a:bodyPr/>
        <a:lstStyle/>
        <a:p>
          <a:endParaRPr lang="en-US">
            <a:latin typeface="Calibri" panose="020F0502020204030204" pitchFamily="34" charset="0"/>
          </a:endParaRPr>
        </a:p>
      </dgm:t>
    </dgm:pt>
    <dgm:pt modelId="{833223AB-9BC9-4169-AE7E-8C21E8533145}">
      <dgm:prSet phldrT="[Text]" custT="1"/>
      <dgm:spPr>
        <a:solidFill>
          <a:srgbClr val="819F3D"/>
        </a:solidFill>
      </dgm:spPr>
      <dgm:t>
        <a:bodyPr lIns="45720" rIns="0"/>
        <a:lstStyle/>
        <a:p>
          <a:r>
            <a:rPr lang="en-US" sz="1050">
              <a:latin typeface="Calibri" panose="020F0502020204030204" pitchFamily="34" charset="0"/>
            </a:rPr>
            <a:t>Intermediate sanctions</a:t>
          </a:r>
        </a:p>
      </dgm:t>
    </dgm:pt>
    <dgm:pt modelId="{DFA66A85-C774-423A-AEEC-C98246817FC4}" type="parTrans" cxnId="{C8A945AE-978C-422D-A45E-887C8F17C4A8}">
      <dgm:prSet/>
      <dgm:spPr/>
      <dgm:t>
        <a:bodyPr/>
        <a:lstStyle/>
        <a:p>
          <a:endParaRPr lang="en-US">
            <a:latin typeface="Calibri" panose="020F0502020204030204" pitchFamily="34" charset="0"/>
          </a:endParaRPr>
        </a:p>
      </dgm:t>
    </dgm:pt>
    <dgm:pt modelId="{D0C0D823-14D7-48C1-80B7-5706DE45F58B}" type="sibTrans" cxnId="{C8A945AE-978C-422D-A45E-887C8F17C4A8}">
      <dgm:prSet/>
      <dgm:spPr/>
      <dgm:t>
        <a:bodyPr/>
        <a:lstStyle/>
        <a:p>
          <a:endParaRPr lang="en-US">
            <a:latin typeface="Calibri" panose="020F0502020204030204" pitchFamily="34" charset="0"/>
          </a:endParaRPr>
        </a:p>
      </dgm:t>
    </dgm:pt>
    <dgm:pt modelId="{09BBF92D-2E1A-452D-A58A-61774E0ED728}">
      <dgm:prSet phldrT="[Text]" custT="1"/>
      <dgm:spPr>
        <a:solidFill>
          <a:srgbClr val="819F3D"/>
        </a:solidFill>
      </dgm:spPr>
      <dgm:t>
        <a:bodyPr lIns="45720" rIns="0"/>
        <a:lstStyle/>
        <a:p>
          <a:r>
            <a:rPr lang="en-US" sz="1050">
              <a:latin typeface="Calibri" panose="020F0502020204030204" pitchFamily="34" charset="0"/>
            </a:rPr>
            <a:t>International tax</a:t>
          </a:r>
        </a:p>
      </dgm:t>
    </dgm:pt>
    <dgm:pt modelId="{9F06E9F1-03FE-4CD1-9CCD-8D077A385C76}" type="parTrans" cxnId="{64061130-98C7-4C4B-8205-4376E89DFC9C}">
      <dgm:prSet/>
      <dgm:spPr/>
      <dgm:t>
        <a:bodyPr/>
        <a:lstStyle/>
        <a:p>
          <a:endParaRPr lang="en-US">
            <a:latin typeface="Calibri" panose="020F0502020204030204" pitchFamily="34" charset="0"/>
          </a:endParaRPr>
        </a:p>
      </dgm:t>
    </dgm:pt>
    <dgm:pt modelId="{2E1A306F-C6DC-4B21-A836-2E842239F229}" type="sibTrans" cxnId="{64061130-98C7-4C4B-8205-4376E89DFC9C}">
      <dgm:prSet/>
      <dgm:spPr/>
      <dgm:t>
        <a:bodyPr/>
        <a:lstStyle/>
        <a:p>
          <a:endParaRPr lang="en-US">
            <a:latin typeface="Calibri" panose="020F0502020204030204" pitchFamily="34" charset="0"/>
          </a:endParaRPr>
        </a:p>
      </dgm:t>
    </dgm:pt>
    <dgm:pt modelId="{CEF30C09-C1D0-485D-8A93-365AE8F380B7}" type="pres">
      <dgm:prSet presAssocID="{1410C00B-8043-40ED-9628-1C764BE66841}" presName="Name0" presStyleCnt="0">
        <dgm:presLayoutVars>
          <dgm:dir/>
          <dgm:resizeHandles val="exact"/>
        </dgm:presLayoutVars>
      </dgm:prSet>
      <dgm:spPr/>
    </dgm:pt>
    <dgm:pt modelId="{05904F58-3E0A-49B7-91F0-6AD3E2FD2CA6}" type="pres">
      <dgm:prSet presAssocID="{1EFF4FCE-8002-4323-8CA3-67A86F21963E}" presName="node" presStyleLbl="node1" presStyleIdx="0" presStyleCnt="3">
        <dgm:presLayoutVars>
          <dgm:bulletEnabled val="1"/>
        </dgm:presLayoutVars>
      </dgm:prSet>
      <dgm:spPr>
        <a:prstGeom prst="round2DiagRect">
          <a:avLst/>
        </a:prstGeom>
      </dgm:spPr>
    </dgm:pt>
    <dgm:pt modelId="{35D8D847-6EF8-49A9-B2BB-F6F1BB234F2C}" type="pres">
      <dgm:prSet presAssocID="{16DB33E3-A7EA-406B-AC08-4FAD88EEE6D8}" presName="sibTrans" presStyleCnt="0"/>
      <dgm:spPr/>
    </dgm:pt>
    <dgm:pt modelId="{63E1546E-16F7-42E6-A87B-28C6EA5F5BDD}" type="pres">
      <dgm:prSet presAssocID="{C58F36D9-9E5E-4FBB-92A4-E70CD80BD267}" presName="node" presStyleLbl="node1" presStyleIdx="1" presStyleCnt="3">
        <dgm:presLayoutVars>
          <dgm:bulletEnabled val="1"/>
        </dgm:presLayoutVars>
      </dgm:prSet>
      <dgm:spPr>
        <a:prstGeom prst="round2DiagRect">
          <a:avLst/>
        </a:prstGeom>
      </dgm:spPr>
    </dgm:pt>
    <dgm:pt modelId="{F8AD9058-E67F-4BD5-BA83-B0BE83772BA4}" type="pres">
      <dgm:prSet presAssocID="{2320374F-47E5-4A14-A591-99194780ABF3}" presName="sibTrans" presStyleCnt="0"/>
      <dgm:spPr/>
    </dgm:pt>
    <dgm:pt modelId="{366454F3-8A3C-4DCA-ADAE-A2F7732881D7}" type="pres">
      <dgm:prSet presAssocID="{8A47259B-45E2-4A98-8437-58875CE75C0B}" presName="node" presStyleLbl="node1" presStyleIdx="2" presStyleCnt="3">
        <dgm:presLayoutVars>
          <dgm:bulletEnabled val="1"/>
        </dgm:presLayoutVars>
      </dgm:prSet>
      <dgm:spPr>
        <a:prstGeom prst="round2DiagRect">
          <a:avLst/>
        </a:prstGeom>
      </dgm:spPr>
    </dgm:pt>
  </dgm:ptLst>
  <dgm:cxnLst>
    <dgm:cxn modelId="{D695E908-B406-4708-8B5D-C316EF17B547}" srcId="{1EFF4FCE-8002-4323-8CA3-67A86F21963E}" destId="{1EE01C1B-C6F0-4A8A-BB84-0B9CF1CD122C}" srcOrd="0" destOrd="0" parTransId="{2646EE80-8B30-4D9D-B406-72F5EB289177}" sibTransId="{1D91EC07-B524-4808-8BAE-4D9AF136B60A}"/>
    <dgm:cxn modelId="{F5C22E0D-EFFB-4C91-8F29-D188E27E254E}" srcId="{1EFF4FCE-8002-4323-8CA3-67A86F21963E}" destId="{2AA3A4A6-84C4-4269-BB45-E13713BA4D87}" srcOrd="1" destOrd="0" parTransId="{34CD8440-9BA6-4E8C-A1DA-B1C63FACBD56}" sibTransId="{F75B6EA8-679F-4B09-8324-1C7BA1865A0A}"/>
    <dgm:cxn modelId="{5EC07F0F-37F2-4A8A-B850-41E8BAEEB4B5}" type="presOf" srcId="{1410C00B-8043-40ED-9628-1C764BE66841}" destId="{CEF30C09-C1D0-485D-8A93-365AE8F380B7}" srcOrd="0" destOrd="0" presId="urn:microsoft.com/office/officeart/2005/8/layout/hList6"/>
    <dgm:cxn modelId="{372B2D11-5579-4A47-A832-B0BD3D7ECC4A}" srcId="{C58F36D9-9E5E-4FBB-92A4-E70CD80BD267}" destId="{81D8EB7D-2FCA-4104-89DD-0A57CE366937}" srcOrd="5" destOrd="0" parTransId="{4E85E98F-8A9C-4103-9CA7-94006F20C276}" sibTransId="{AB53D189-4487-47BE-BC3B-4251B0184FC3}"/>
    <dgm:cxn modelId="{DF72E615-7651-4E58-B1D5-78CD19C87346}" srcId="{C58F36D9-9E5E-4FBB-92A4-E70CD80BD267}" destId="{7A462B5A-2D8F-4086-A2E1-DE8FCDCF56FC}" srcOrd="6" destOrd="0" parTransId="{EE415749-A2FD-4BC7-AD14-CAD26134BE7F}" sibTransId="{5EADACAC-ED8A-4556-85D0-EF6E7FCAB6A2}"/>
    <dgm:cxn modelId="{4251AF1B-EF86-4C04-A4A8-44542E255273}" type="presOf" srcId="{50B53EE5-12CC-4B66-9A14-FCF9A4BE6864}" destId="{366454F3-8A3C-4DCA-ADAE-A2F7732881D7}" srcOrd="0" destOrd="1" presId="urn:microsoft.com/office/officeart/2005/8/layout/hList6"/>
    <dgm:cxn modelId="{64061130-98C7-4C4B-8205-4376E89DFC9C}" srcId="{8A47259B-45E2-4A98-8437-58875CE75C0B}" destId="{09BBF92D-2E1A-452D-A58A-61774E0ED728}" srcOrd="4" destOrd="0" parTransId="{9F06E9F1-03FE-4CD1-9CCD-8D077A385C76}" sibTransId="{2E1A306F-C6DC-4B21-A836-2E842239F229}"/>
    <dgm:cxn modelId="{ECA22233-7659-476F-9994-B84C66AF023B}" type="presOf" srcId="{8CDF53D2-63A9-4D46-80C2-4BDA706ABEEA}" destId="{05904F58-3E0A-49B7-91F0-6AD3E2FD2CA6}" srcOrd="0" destOrd="3" presId="urn:microsoft.com/office/officeart/2005/8/layout/hList6"/>
    <dgm:cxn modelId="{91D0B93C-1FA9-4724-B157-3BB5A2FE5056}" type="presOf" srcId="{609721B1-9022-4EEB-BB1F-3E93FCB7613E}" destId="{05904F58-3E0A-49B7-91F0-6AD3E2FD2CA6}" srcOrd="0" destOrd="4" presId="urn:microsoft.com/office/officeart/2005/8/layout/hList6"/>
    <dgm:cxn modelId="{8C609861-BAB4-4A84-BFA5-14B069911396}" type="presOf" srcId="{EA54CDA5-FED2-41C6-A4EB-6E1D8BDB719D}" destId="{366454F3-8A3C-4DCA-ADAE-A2F7732881D7}" srcOrd="0" destOrd="3" presId="urn:microsoft.com/office/officeart/2005/8/layout/hList6"/>
    <dgm:cxn modelId="{C13A1045-C422-4A82-AF1C-B2027B27370E}" type="presOf" srcId="{1EE01C1B-C6F0-4A8A-BB84-0B9CF1CD122C}" destId="{05904F58-3E0A-49B7-91F0-6AD3E2FD2CA6}" srcOrd="0" destOrd="1" presId="urn:microsoft.com/office/officeart/2005/8/layout/hList6"/>
    <dgm:cxn modelId="{B18E5765-B02F-49F5-B5C1-7774D09C807C}" type="presOf" srcId="{833223AB-9BC9-4169-AE7E-8C21E8533145}" destId="{366454F3-8A3C-4DCA-ADAE-A2F7732881D7}" srcOrd="0" destOrd="4" presId="urn:microsoft.com/office/officeart/2005/8/layout/hList6"/>
    <dgm:cxn modelId="{A9397B48-0BF6-4532-930A-2A9702F19363}" type="presOf" srcId="{81D8EB7D-2FCA-4104-89DD-0A57CE366937}" destId="{63E1546E-16F7-42E6-A87B-28C6EA5F5BDD}" srcOrd="0" destOrd="6" presId="urn:microsoft.com/office/officeart/2005/8/layout/hList6"/>
    <dgm:cxn modelId="{DBD2CB68-5D35-40FC-8837-49C5316F9E52}" srcId="{8A47259B-45E2-4A98-8437-58875CE75C0B}" destId="{EA54CDA5-FED2-41C6-A4EB-6E1D8BDB719D}" srcOrd="2" destOrd="0" parTransId="{22ADEA92-8684-49A4-AC0C-8BE0D39A7EEF}" sibTransId="{754763C9-05D9-431B-B7F6-CC2C7B50CE52}"/>
    <dgm:cxn modelId="{76F2BA51-5DD3-46A0-B164-A8E781512067}" srcId="{8A47259B-45E2-4A98-8437-58875CE75C0B}" destId="{6904C2DF-22E6-4DAA-A3E3-13580549E2DB}" srcOrd="1" destOrd="0" parTransId="{C4D27A52-964C-4A58-B297-0BEFBA46CFA7}" sibTransId="{45CD24B7-CFA2-45DA-B66C-EF9A95DBC5EA}"/>
    <dgm:cxn modelId="{03833375-5266-48F9-AFE3-5D4980752CE6}" srcId="{C58F36D9-9E5E-4FBB-92A4-E70CD80BD267}" destId="{575DCBC6-AF28-4536-97A4-D5B3A0977B04}" srcOrd="4" destOrd="0" parTransId="{AAC36504-7D50-4943-A156-559C9FE4BA9E}" sibTransId="{2CAF0925-AB9E-4C68-9B42-2A5CB8B8B368}"/>
    <dgm:cxn modelId="{7BD45875-A496-4FA6-B96E-F8E6521C5964}" type="presOf" srcId="{7A462B5A-2D8F-4086-A2E1-DE8FCDCF56FC}" destId="{63E1546E-16F7-42E6-A87B-28C6EA5F5BDD}" srcOrd="0" destOrd="7" presId="urn:microsoft.com/office/officeart/2005/8/layout/hList6"/>
    <dgm:cxn modelId="{4B2B9075-6405-45C3-B36E-58F44E115107}" type="presOf" srcId="{8A47259B-45E2-4A98-8437-58875CE75C0B}" destId="{366454F3-8A3C-4DCA-ADAE-A2F7732881D7}" srcOrd="0" destOrd="0" presId="urn:microsoft.com/office/officeart/2005/8/layout/hList6"/>
    <dgm:cxn modelId="{B438B176-227E-4200-B35B-0F00FE788B13}" type="presOf" srcId="{54B4B534-3A05-4A77-BCE6-63A62DC2A5C5}" destId="{63E1546E-16F7-42E6-A87B-28C6EA5F5BDD}" srcOrd="0" destOrd="2" presId="urn:microsoft.com/office/officeart/2005/8/layout/hList6"/>
    <dgm:cxn modelId="{8A46E178-E7EC-42CB-A7F1-5FF49DE4E01F}" srcId="{C58F36D9-9E5E-4FBB-92A4-E70CD80BD267}" destId="{475EFA68-EFBD-4E68-8EBD-E2A27F84288E}" srcOrd="0" destOrd="0" parTransId="{88486D43-1E2A-4720-8DEC-4CBB7F544DAA}" sibTransId="{88BFB93B-576F-43A8-8BB2-3BCA0A52CDDA}"/>
    <dgm:cxn modelId="{51BFD27C-97CA-4CF4-B356-BDBDAE745197}" type="presOf" srcId="{475EFA68-EFBD-4E68-8EBD-E2A27F84288E}" destId="{63E1546E-16F7-42E6-A87B-28C6EA5F5BDD}" srcOrd="0" destOrd="1" presId="urn:microsoft.com/office/officeart/2005/8/layout/hList6"/>
    <dgm:cxn modelId="{3BBA8081-EEAD-4B79-99F7-5C6634599DB7}" srcId="{1410C00B-8043-40ED-9628-1C764BE66841}" destId="{8A47259B-45E2-4A98-8437-58875CE75C0B}" srcOrd="2" destOrd="0" parTransId="{D7686150-7369-460C-B3B2-AEC04C097205}" sibTransId="{12019D67-CE42-4DCC-8D7E-92E6E9C60AD9}"/>
    <dgm:cxn modelId="{75DFEB83-C8A8-4620-8D37-93E3DDCDEDEF}" srcId="{1410C00B-8043-40ED-9628-1C764BE66841}" destId="{1EFF4FCE-8002-4323-8CA3-67A86F21963E}" srcOrd="0" destOrd="0" parTransId="{57B4DD02-0CB4-4735-A56F-93E6957357E1}" sibTransId="{16DB33E3-A7EA-406B-AC08-4FAD88EEE6D8}"/>
    <dgm:cxn modelId="{0A88FC84-F0AA-40F3-ABE9-F034AC8B2BB4}" srcId="{1EFF4FCE-8002-4323-8CA3-67A86F21963E}" destId="{8CDF53D2-63A9-4D46-80C2-4BDA706ABEEA}" srcOrd="2" destOrd="0" parTransId="{2EEE4E60-4D66-4A6E-BEF8-B72CEFAB65BA}" sibTransId="{2B3E477D-BE64-4E3A-BD97-DB390669E47B}"/>
    <dgm:cxn modelId="{A1F8A786-3EA2-4A7A-AB0F-B5CC2469A7C5}" srcId="{1EFF4FCE-8002-4323-8CA3-67A86F21963E}" destId="{609721B1-9022-4EEB-BB1F-3E93FCB7613E}" srcOrd="3" destOrd="0" parTransId="{40E77473-CDDA-4790-A61D-AFCCB279E403}" sibTransId="{43541D5B-8BAF-457B-840B-61478E6295D9}"/>
    <dgm:cxn modelId="{866A7C87-629A-4C07-8E19-EB7E50550A4B}" srcId="{1EFF4FCE-8002-4323-8CA3-67A86F21963E}" destId="{34E4D034-3C5A-4950-9CAD-E18A9D04A224}" srcOrd="4" destOrd="0" parTransId="{C38A203F-BE89-4D35-A370-1957821EBC8B}" sibTransId="{E817AA8C-334C-4EBA-BA23-4C6AC378AD4C}"/>
    <dgm:cxn modelId="{4DCBC68D-AB48-4BD8-9015-8D843C77F7CA}" srcId="{C58F36D9-9E5E-4FBB-92A4-E70CD80BD267}" destId="{77A451DB-455B-4F05-9CE7-2ACC9246933E}" srcOrd="2" destOrd="0" parTransId="{FBF76CC0-DD82-4267-936C-14A6A623FA7A}" sibTransId="{92F365F7-13A2-4238-8D36-DFE6B51A2148}"/>
    <dgm:cxn modelId="{14D27E93-5673-4D54-A176-215A89ED7245}" type="presOf" srcId="{575DCBC6-AF28-4536-97A4-D5B3A0977B04}" destId="{63E1546E-16F7-42E6-A87B-28C6EA5F5BDD}" srcOrd="0" destOrd="5" presId="urn:microsoft.com/office/officeart/2005/8/layout/hList6"/>
    <dgm:cxn modelId="{1DC98593-FB80-4B33-B3CB-B7550EBA9FFC}" srcId="{C58F36D9-9E5E-4FBB-92A4-E70CD80BD267}" destId="{54B4B534-3A05-4A77-BCE6-63A62DC2A5C5}" srcOrd="1" destOrd="0" parTransId="{113F8028-55FB-493F-AB21-310305C4BE49}" sibTransId="{F0643080-FFF7-4355-B388-513933E8916A}"/>
    <dgm:cxn modelId="{9ACF659C-F68A-4E97-A1C2-C0BE440990E0}" srcId="{8A47259B-45E2-4A98-8437-58875CE75C0B}" destId="{50B53EE5-12CC-4B66-9A14-FCF9A4BE6864}" srcOrd="0" destOrd="0" parTransId="{F6B9B5B7-1AA4-4CDB-B089-B7C2D50C0DAD}" sibTransId="{1EB7E9C5-FC8A-460F-81BB-B98E9C6B2DE2}"/>
    <dgm:cxn modelId="{00876BA2-F70E-4F63-ABC4-BAC131E49282}" type="presOf" srcId="{1272F1E2-2EDC-403F-A724-38A3A648085B}" destId="{63E1546E-16F7-42E6-A87B-28C6EA5F5BDD}" srcOrd="0" destOrd="4" presId="urn:microsoft.com/office/officeart/2005/8/layout/hList6"/>
    <dgm:cxn modelId="{B3C92AA7-19D3-46C9-B32F-D021F331A243}" type="presOf" srcId="{6904C2DF-22E6-4DAA-A3E3-13580549E2DB}" destId="{366454F3-8A3C-4DCA-ADAE-A2F7732881D7}" srcOrd="0" destOrd="2" presId="urn:microsoft.com/office/officeart/2005/8/layout/hList6"/>
    <dgm:cxn modelId="{C8A945AE-978C-422D-A45E-887C8F17C4A8}" srcId="{8A47259B-45E2-4A98-8437-58875CE75C0B}" destId="{833223AB-9BC9-4169-AE7E-8C21E8533145}" srcOrd="3" destOrd="0" parTransId="{DFA66A85-C774-423A-AEEC-C98246817FC4}" sibTransId="{D0C0D823-14D7-48C1-80B7-5706DE45F58B}"/>
    <dgm:cxn modelId="{926B38C0-E1BB-4AD3-B288-0D9202FD5A2D}" type="presOf" srcId="{34E4D034-3C5A-4950-9CAD-E18A9D04A224}" destId="{05904F58-3E0A-49B7-91F0-6AD3E2FD2CA6}" srcOrd="0" destOrd="5" presId="urn:microsoft.com/office/officeart/2005/8/layout/hList6"/>
    <dgm:cxn modelId="{4D60F6C6-9E67-4CCF-9401-3A8236649401}" type="presOf" srcId="{1EFF4FCE-8002-4323-8CA3-67A86F21963E}" destId="{05904F58-3E0A-49B7-91F0-6AD3E2FD2CA6}" srcOrd="0" destOrd="0" presId="urn:microsoft.com/office/officeart/2005/8/layout/hList6"/>
    <dgm:cxn modelId="{4E27C8D4-697B-4175-AE69-0C65246548E8}" type="presOf" srcId="{77A451DB-455B-4F05-9CE7-2ACC9246933E}" destId="{63E1546E-16F7-42E6-A87B-28C6EA5F5BDD}" srcOrd="0" destOrd="3" presId="urn:microsoft.com/office/officeart/2005/8/layout/hList6"/>
    <dgm:cxn modelId="{F978C7D7-15C6-4971-B607-3258437FC119}" srcId="{C58F36D9-9E5E-4FBB-92A4-E70CD80BD267}" destId="{1272F1E2-2EDC-403F-A724-38A3A648085B}" srcOrd="3" destOrd="0" parTransId="{A2E63B6B-C9C9-4B75-8B1C-1A1237DBC26B}" sibTransId="{2A4797B6-27AB-4085-AA0C-9293AD46532A}"/>
    <dgm:cxn modelId="{574915E1-6AE5-47B6-938D-47E9899D7798}" srcId="{1410C00B-8043-40ED-9628-1C764BE66841}" destId="{C58F36D9-9E5E-4FBB-92A4-E70CD80BD267}" srcOrd="1" destOrd="0" parTransId="{E8F2AB51-2679-4B85-A61B-5B2F1DA59B4E}" sibTransId="{2320374F-47E5-4A14-A591-99194780ABF3}"/>
    <dgm:cxn modelId="{C06574EB-46B1-4289-B2C7-55913DA58A20}" type="presOf" srcId="{2AA3A4A6-84C4-4269-BB45-E13713BA4D87}" destId="{05904F58-3E0A-49B7-91F0-6AD3E2FD2CA6}" srcOrd="0" destOrd="2" presId="urn:microsoft.com/office/officeart/2005/8/layout/hList6"/>
    <dgm:cxn modelId="{A24781F5-B2ED-4CA7-82F4-B1D0A33C6DFD}" type="presOf" srcId="{C58F36D9-9E5E-4FBB-92A4-E70CD80BD267}" destId="{63E1546E-16F7-42E6-A87B-28C6EA5F5BDD}" srcOrd="0" destOrd="0" presId="urn:microsoft.com/office/officeart/2005/8/layout/hList6"/>
    <dgm:cxn modelId="{C01322F9-DE30-4D2B-B163-082F2B0D86BE}" type="presOf" srcId="{09BBF92D-2E1A-452D-A58A-61774E0ED728}" destId="{366454F3-8A3C-4DCA-ADAE-A2F7732881D7}" srcOrd="0" destOrd="5" presId="urn:microsoft.com/office/officeart/2005/8/layout/hList6"/>
    <dgm:cxn modelId="{A53A7702-5E6F-4CD3-BC83-8B1E32165E92}" type="presParOf" srcId="{CEF30C09-C1D0-485D-8A93-365AE8F380B7}" destId="{05904F58-3E0A-49B7-91F0-6AD3E2FD2CA6}" srcOrd="0" destOrd="0" presId="urn:microsoft.com/office/officeart/2005/8/layout/hList6"/>
    <dgm:cxn modelId="{99167243-9E2A-43E1-BCEA-BE5DBDA04E11}" type="presParOf" srcId="{CEF30C09-C1D0-485D-8A93-365AE8F380B7}" destId="{35D8D847-6EF8-49A9-B2BB-F6F1BB234F2C}" srcOrd="1" destOrd="0" presId="urn:microsoft.com/office/officeart/2005/8/layout/hList6"/>
    <dgm:cxn modelId="{2C5C2E2B-B0EC-4A70-98DB-984F7F3E998F}" type="presParOf" srcId="{CEF30C09-C1D0-485D-8A93-365AE8F380B7}" destId="{63E1546E-16F7-42E6-A87B-28C6EA5F5BDD}" srcOrd="2" destOrd="0" presId="urn:microsoft.com/office/officeart/2005/8/layout/hList6"/>
    <dgm:cxn modelId="{B1E894A3-36AB-433D-A615-2F8FF790C3A9}" type="presParOf" srcId="{CEF30C09-C1D0-485D-8A93-365AE8F380B7}" destId="{F8AD9058-E67F-4BD5-BA83-B0BE83772BA4}" srcOrd="3" destOrd="0" presId="urn:microsoft.com/office/officeart/2005/8/layout/hList6"/>
    <dgm:cxn modelId="{90E6DA79-A29C-4175-8A2C-CDBD0769CD67}" type="presParOf" srcId="{CEF30C09-C1D0-485D-8A93-365AE8F380B7}" destId="{366454F3-8A3C-4DCA-ADAE-A2F7732881D7}"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8095DB-8E20-4475-9485-D75959013083}" type="doc">
      <dgm:prSet loTypeId="urn:microsoft.com/office/officeart/2005/8/layout/matrix3" loCatId="matrix" qsTypeId="urn:microsoft.com/office/officeart/2005/8/quickstyle/simple5" qsCatId="simple" csTypeId="urn:microsoft.com/office/officeart/2005/8/colors/colorful2" csCatId="colorful" phldr="1"/>
      <dgm:spPr/>
      <dgm:t>
        <a:bodyPr/>
        <a:lstStyle/>
        <a:p>
          <a:endParaRPr lang="en-US"/>
        </a:p>
      </dgm:t>
    </dgm:pt>
    <dgm:pt modelId="{EBB798EB-0272-4473-BEB3-3665522D5039}">
      <dgm:prSet/>
      <dgm:spPr/>
      <dgm:t>
        <a:bodyPr/>
        <a:lstStyle/>
        <a:p>
          <a:pPr rtl="0"/>
          <a:r>
            <a:rPr lang="en-US" dirty="0"/>
            <a:t>Ensure the Future</a:t>
          </a:r>
        </a:p>
      </dgm:t>
    </dgm:pt>
    <dgm:pt modelId="{91234611-E41F-41A1-ABC6-5E4D990E6750}" type="parTrans" cxnId="{ABC9340C-C3D8-4039-98C1-4E6165EA5E86}">
      <dgm:prSet/>
      <dgm:spPr/>
      <dgm:t>
        <a:bodyPr/>
        <a:lstStyle/>
        <a:p>
          <a:endParaRPr lang="en-US"/>
        </a:p>
      </dgm:t>
    </dgm:pt>
    <dgm:pt modelId="{3244A6E9-FA65-4475-81C3-827976454281}" type="sibTrans" cxnId="{ABC9340C-C3D8-4039-98C1-4E6165EA5E86}">
      <dgm:prSet/>
      <dgm:spPr/>
      <dgm:t>
        <a:bodyPr/>
        <a:lstStyle/>
        <a:p>
          <a:endParaRPr lang="en-US"/>
        </a:p>
      </dgm:t>
    </dgm:pt>
    <dgm:pt modelId="{584C49F0-5B4A-4A4C-9ED6-9DE6CCC0B0EF}">
      <dgm:prSet/>
      <dgm:spPr/>
      <dgm:t>
        <a:bodyPr/>
        <a:lstStyle/>
        <a:p>
          <a:pPr rtl="0"/>
          <a:r>
            <a:rPr lang="en-US" dirty="0"/>
            <a:t>Ensure the Mission</a:t>
          </a:r>
        </a:p>
      </dgm:t>
    </dgm:pt>
    <dgm:pt modelId="{A98C2736-6D63-4E14-9B89-DEBF898D3FBA}" type="parTrans" cxnId="{08D7C039-C386-445E-9D42-F2DAF6E76604}">
      <dgm:prSet/>
      <dgm:spPr/>
      <dgm:t>
        <a:bodyPr/>
        <a:lstStyle/>
        <a:p>
          <a:endParaRPr lang="en-US"/>
        </a:p>
      </dgm:t>
    </dgm:pt>
    <dgm:pt modelId="{DA7B19DB-15CA-43B6-9C3E-3E988FB0A49A}" type="sibTrans" cxnId="{08D7C039-C386-445E-9D42-F2DAF6E76604}">
      <dgm:prSet/>
      <dgm:spPr/>
      <dgm:t>
        <a:bodyPr/>
        <a:lstStyle/>
        <a:p>
          <a:endParaRPr lang="en-US"/>
        </a:p>
      </dgm:t>
    </dgm:pt>
    <dgm:pt modelId="{03150057-0B18-46DC-83E9-71803408F453}">
      <dgm:prSet/>
      <dgm:spPr/>
      <dgm:t>
        <a:bodyPr/>
        <a:lstStyle/>
        <a:p>
          <a:pPr rtl="0"/>
          <a:r>
            <a:rPr lang="en-US" dirty="0"/>
            <a:t>Ensure Effective Governance</a:t>
          </a:r>
        </a:p>
      </dgm:t>
    </dgm:pt>
    <dgm:pt modelId="{62DF6D15-A728-422F-801E-E221B7EA8249}" type="parTrans" cxnId="{B86D41E7-6591-43A8-AC23-E1E1D6E4896E}">
      <dgm:prSet/>
      <dgm:spPr/>
      <dgm:t>
        <a:bodyPr/>
        <a:lstStyle/>
        <a:p>
          <a:endParaRPr lang="en-US"/>
        </a:p>
      </dgm:t>
    </dgm:pt>
    <dgm:pt modelId="{81EA6C58-A1E8-411F-A252-87D330FA2CA2}" type="sibTrans" cxnId="{B86D41E7-6591-43A8-AC23-E1E1D6E4896E}">
      <dgm:prSet/>
      <dgm:spPr/>
      <dgm:t>
        <a:bodyPr/>
        <a:lstStyle/>
        <a:p>
          <a:endParaRPr lang="en-US"/>
        </a:p>
      </dgm:t>
    </dgm:pt>
    <dgm:pt modelId="{31A369EF-CD27-4E55-9908-0739966187EE}">
      <dgm:prSet/>
      <dgm:spPr/>
      <dgm:t>
        <a:bodyPr/>
        <a:lstStyle/>
        <a:p>
          <a:pPr rtl="0"/>
          <a:r>
            <a:rPr lang="en-US" dirty="0"/>
            <a:t>Ensure Effective Operations</a:t>
          </a:r>
        </a:p>
      </dgm:t>
    </dgm:pt>
    <dgm:pt modelId="{70F2BCAF-03A7-4A0A-8BF0-CD0B7F0B00B4}" type="parTrans" cxnId="{80D8910B-7B0D-4789-B24F-9D41D0EE0EC0}">
      <dgm:prSet/>
      <dgm:spPr/>
      <dgm:t>
        <a:bodyPr/>
        <a:lstStyle/>
        <a:p>
          <a:endParaRPr lang="en-US"/>
        </a:p>
      </dgm:t>
    </dgm:pt>
    <dgm:pt modelId="{26220528-2A33-4EC0-BFB2-FDA1408A1672}" type="sibTrans" cxnId="{80D8910B-7B0D-4789-B24F-9D41D0EE0EC0}">
      <dgm:prSet/>
      <dgm:spPr/>
      <dgm:t>
        <a:bodyPr/>
        <a:lstStyle/>
        <a:p>
          <a:endParaRPr lang="en-US"/>
        </a:p>
      </dgm:t>
    </dgm:pt>
    <dgm:pt modelId="{DFF1A6D0-4697-4024-8402-F141C562A56A}" type="pres">
      <dgm:prSet presAssocID="{0E8095DB-8E20-4475-9485-D75959013083}" presName="matrix" presStyleCnt="0">
        <dgm:presLayoutVars>
          <dgm:chMax val="1"/>
          <dgm:dir/>
          <dgm:resizeHandles val="exact"/>
        </dgm:presLayoutVars>
      </dgm:prSet>
      <dgm:spPr/>
    </dgm:pt>
    <dgm:pt modelId="{54703713-9FC3-4A53-A717-9662240F4679}" type="pres">
      <dgm:prSet presAssocID="{0E8095DB-8E20-4475-9485-D75959013083}" presName="diamond" presStyleLbl="bgShp" presStyleIdx="0" presStyleCnt="1"/>
      <dgm:spPr/>
    </dgm:pt>
    <dgm:pt modelId="{B7A1905E-83EA-4448-A819-907E98E1AFE5}" type="pres">
      <dgm:prSet presAssocID="{0E8095DB-8E20-4475-9485-D75959013083}" presName="quad1" presStyleLbl="node1" presStyleIdx="0" presStyleCnt="4">
        <dgm:presLayoutVars>
          <dgm:chMax val="0"/>
          <dgm:chPref val="0"/>
          <dgm:bulletEnabled val="1"/>
        </dgm:presLayoutVars>
      </dgm:prSet>
      <dgm:spPr/>
    </dgm:pt>
    <dgm:pt modelId="{4CCA83A7-0EA5-4771-8A6A-726AA67CF2A7}" type="pres">
      <dgm:prSet presAssocID="{0E8095DB-8E20-4475-9485-D75959013083}" presName="quad2" presStyleLbl="node1" presStyleIdx="1" presStyleCnt="4">
        <dgm:presLayoutVars>
          <dgm:chMax val="0"/>
          <dgm:chPref val="0"/>
          <dgm:bulletEnabled val="1"/>
        </dgm:presLayoutVars>
      </dgm:prSet>
      <dgm:spPr/>
    </dgm:pt>
    <dgm:pt modelId="{818FB647-A8B0-4AE3-B23E-BA96C9EF3377}" type="pres">
      <dgm:prSet presAssocID="{0E8095DB-8E20-4475-9485-D75959013083}" presName="quad3" presStyleLbl="node1" presStyleIdx="2" presStyleCnt="4">
        <dgm:presLayoutVars>
          <dgm:chMax val="0"/>
          <dgm:chPref val="0"/>
          <dgm:bulletEnabled val="1"/>
        </dgm:presLayoutVars>
      </dgm:prSet>
      <dgm:spPr/>
    </dgm:pt>
    <dgm:pt modelId="{58ADC893-B282-4DBE-BEB0-C1A32B561225}" type="pres">
      <dgm:prSet presAssocID="{0E8095DB-8E20-4475-9485-D75959013083}" presName="quad4" presStyleLbl="node1" presStyleIdx="3" presStyleCnt="4">
        <dgm:presLayoutVars>
          <dgm:chMax val="0"/>
          <dgm:chPref val="0"/>
          <dgm:bulletEnabled val="1"/>
        </dgm:presLayoutVars>
      </dgm:prSet>
      <dgm:spPr/>
    </dgm:pt>
  </dgm:ptLst>
  <dgm:cxnLst>
    <dgm:cxn modelId="{80D8910B-7B0D-4789-B24F-9D41D0EE0EC0}" srcId="{0E8095DB-8E20-4475-9485-D75959013083}" destId="{31A369EF-CD27-4E55-9908-0739966187EE}" srcOrd="3" destOrd="0" parTransId="{70F2BCAF-03A7-4A0A-8BF0-CD0B7F0B00B4}" sibTransId="{26220528-2A33-4EC0-BFB2-FDA1408A1672}"/>
    <dgm:cxn modelId="{ABC9340C-C3D8-4039-98C1-4E6165EA5E86}" srcId="{0E8095DB-8E20-4475-9485-D75959013083}" destId="{EBB798EB-0272-4473-BEB3-3665522D5039}" srcOrd="0" destOrd="0" parTransId="{91234611-E41F-41A1-ABC6-5E4D990E6750}" sibTransId="{3244A6E9-FA65-4475-81C3-827976454281}"/>
    <dgm:cxn modelId="{2046D918-0B72-4322-9B24-B53FAD9EED96}" type="presOf" srcId="{03150057-0B18-46DC-83E9-71803408F453}" destId="{818FB647-A8B0-4AE3-B23E-BA96C9EF3377}" srcOrd="0" destOrd="0" presId="urn:microsoft.com/office/officeart/2005/8/layout/matrix3"/>
    <dgm:cxn modelId="{08D7C039-C386-445E-9D42-F2DAF6E76604}" srcId="{0E8095DB-8E20-4475-9485-D75959013083}" destId="{584C49F0-5B4A-4A4C-9ED6-9DE6CCC0B0EF}" srcOrd="1" destOrd="0" parTransId="{A98C2736-6D63-4E14-9B89-DEBF898D3FBA}" sibTransId="{DA7B19DB-15CA-43B6-9C3E-3E988FB0A49A}"/>
    <dgm:cxn modelId="{2B7FBB70-52FF-491C-968B-6B138181F668}" type="presOf" srcId="{31A369EF-CD27-4E55-9908-0739966187EE}" destId="{58ADC893-B282-4DBE-BEB0-C1A32B561225}" srcOrd="0" destOrd="0" presId="urn:microsoft.com/office/officeart/2005/8/layout/matrix3"/>
    <dgm:cxn modelId="{84D71491-B177-4E77-A216-7185DBD041B9}" type="presOf" srcId="{584C49F0-5B4A-4A4C-9ED6-9DE6CCC0B0EF}" destId="{4CCA83A7-0EA5-4771-8A6A-726AA67CF2A7}" srcOrd="0" destOrd="0" presId="urn:microsoft.com/office/officeart/2005/8/layout/matrix3"/>
    <dgm:cxn modelId="{20A858D2-31B7-422A-B9D9-96BDF3C09631}" type="presOf" srcId="{EBB798EB-0272-4473-BEB3-3665522D5039}" destId="{B7A1905E-83EA-4448-A819-907E98E1AFE5}" srcOrd="0" destOrd="0" presId="urn:microsoft.com/office/officeart/2005/8/layout/matrix3"/>
    <dgm:cxn modelId="{CF1694D2-5397-4CBA-976C-8E128F6D4C7B}" type="presOf" srcId="{0E8095DB-8E20-4475-9485-D75959013083}" destId="{DFF1A6D0-4697-4024-8402-F141C562A56A}" srcOrd="0" destOrd="0" presId="urn:microsoft.com/office/officeart/2005/8/layout/matrix3"/>
    <dgm:cxn modelId="{B86D41E7-6591-43A8-AC23-E1E1D6E4896E}" srcId="{0E8095DB-8E20-4475-9485-D75959013083}" destId="{03150057-0B18-46DC-83E9-71803408F453}" srcOrd="2" destOrd="0" parTransId="{62DF6D15-A728-422F-801E-E221B7EA8249}" sibTransId="{81EA6C58-A1E8-411F-A252-87D330FA2CA2}"/>
    <dgm:cxn modelId="{267553AC-97A4-49CD-BAB1-E9A11339E49F}" type="presParOf" srcId="{DFF1A6D0-4697-4024-8402-F141C562A56A}" destId="{54703713-9FC3-4A53-A717-9662240F4679}" srcOrd="0" destOrd="0" presId="urn:microsoft.com/office/officeart/2005/8/layout/matrix3"/>
    <dgm:cxn modelId="{7866D177-66C6-4472-B3C4-D9FDDDD4CB69}" type="presParOf" srcId="{DFF1A6D0-4697-4024-8402-F141C562A56A}" destId="{B7A1905E-83EA-4448-A819-907E98E1AFE5}" srcOrd="1" destOrd="0" presId="urn:microsoft.com/office/officeart/2005/8/layout/matrix3"/>
    <dgm:cxn modelId="{B80F3171-0D4B-408C-B4EB-878887EEB354}" type="presParOf" srcId="{DFF1A6D0-4697-4024-8402-F141C562A56A}" destId="{4CCA83A7-0EA5-4771-8A6A-726AA67CF2A7}" srcOrd="2" destOrd="0" presId="urn:microsoft.com/office/officeart/2005/8/layout/matrix3"/>
    <dgm:cxn modelId="{1F8E1B18-A3B0-46E5-B020-21B9C6CAB5BD}" type="presParOf" srcId="{DFF1A6D0-4697-4024-8402-F141C562A56A}" destId="{818FB647-A8B0-4AE3-B23E-BA96C9EF3377}" srcOrd="3" destOrd="0" presId="urn:microsoft.com/office/officeart/2005/8/layout/matrix3"/>
    <dgm:cxn modelId="{61AD3E6A-31FB-46B8-A67D-7884A5B82465}" type="presParOf" srcId="{DFF1A6D0-4697-4024-8402-F141C562A56A}" destId="{58ADC893-B282-4DBE-BEB0-C1A32B56122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096C-87C7-4E69-9C09-D92222F65431}">
      <dsp:nvSpPr>
        <dsp:cNvPr id="0" name=""/>
        <dsp:cNvSpPr/>
      </dsp:nvSpPr>
      <dsp:spPr>
        <a:xfrm>
          <a:off x="1493" y="47362"/>
          <a:ext cx="1184909" cy="71094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More than </a:t>
          </a:r>
          <a:r>
            <a:rPr lang="en-US" sz="900" b="1" kern="1200" dirty="0"/>
            <a:t>120 locations</a:t>
          </a:r>
          <a:endParaRPr lang="en-US" sz="900" kern="1200" dirty="0"/>
        </a:p>
      </dsp:txBody>
      <dsp:txXfrm>
        <a:off x="1493" y="47362"/>
        <a:ext cx="1184909" cy="710945"/>
      </dsp:txXfrm>
    </dsp:sp>
    <dsp:sp modelId="{16DAD9DA-7AE5-4C19-B16F-CD9E4768CA90}">
      <dsp:nvSpPr>
        <dsp:cNvPr id="0" name=""/>
        <dsp:cNvSpPr/>
      </dsp:nvSpPr>
      <dsp:spPr>
        <a:xfrm>
          <a:off x="1304894" y="47362"/>
          <a:ext cx="1184909" cy="710945"/>
        </a:xfrm>
        <a:prstGeom prst="rect">
          <a:avLst/>
        </a:prstGeom>
        <a:solidFill>
          <a:schemeClr val="accent1">
            <a:shade val="80000"/>
            <a:hueOff val="77745"/>
            <a:satOff val="-4569"/>
            <a:lumOff val="46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150,000+ </a:t>
          </a:r>
          <a:r>
            <a:rPr lang="en-US" sz="900" kern="1200" dirty="0"/>
            <a:t>clients served</a:t>
          </a:r>
        </a:p>
      </dsp:txBody>
      <dsp:txXfrm>
        <a:off x="1304894" y="47362"/>
        <a:ext cx="1184909" cy="710945"/>
      </dsp:txXfrm>
    </dsp:sp>
    <dsp:sp modelId="{77866640-D9D4-4B16-ABE2-B235F6336821}">
      <dsp:nvSpPr>
        <dsp:cNvPr id="0" name=""/>
        <dsp:cNvSpPr/>
      </dsp:nvSpPr>
      <dsp:spPr>
        <a:xfrm>
          <a:off x="2608294" y="47362"/>
          <a:ext cx="1184909" cy="710945"/>
        </a:xfrm>
        <a:prstGeom prst="rect">
          <a:avLst/>
        </a:prstGeom>
        <a:solidFill>
          <a:schemeClr val="accent1">
            <a:shade val="80000"/>
            <a:hueOff val="155489"/>
            <a:satOff val="-9138"/>
            <a:lumOff val="9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6,500+ </a:t>
          </a:r>
          <a:r>
            <a:rPr lang="en-US" sz="900" kern="1200" dirty="0"/>
            <a:t>people</a:t>
          </a:r>
        </a:p>
      </dsp:txBody>
      <dsp:txXfrm>
        <a:off x="2608294" y="47362"/>
        <a:ext cx="1184909" cy="710945"/>
      </dsp:txXfrm>
    </dsp:sp>
    <dsp:sp modelId="{F6ED901E-E5EE-4EDA-90F1-CF6045765FE2}">
      <dsp:nvSpPr>
        <dsp:cNvPr id="0" name=""/>
        <dsp:cNvSpPr/>
      </dsp:nvSpPr>
      <dsp:spPr>
        <a:xfrm>
          <a:off x="3911694" y="47362"/>
          <a:ext cx="1184909" cy="710945"/>
        </a:xfrm>
        <a:prstGeom prst="rect">
          <a:avLst/>
        </a:prstGeom>
        <a:solidFill>
          <a:schemeClr val="accent1">
            <a:shade val="80000"/>
            <a:hueOff val="233234"/>
            <a:satOff val="-13707"/>
            <a:lumOff val="138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CLA’s average turnover is </a:t>
          </a:r>
          <a:r>
            <a:rPr lang="en-US" sz="900" b="1" kern="1200" dirty="0"/>
            <a:t>4%</a:t>
          </a:r>
          <a:r>
            <a:rPr lang="en-US" sz="900" b="0" kern="1200" dirty="0"/>
            <a:t> lower than the industry for the prior three years</a:t>
          </a:r>
          <a:endParaRPr lang="en-US" sz="900" kern="1200" dirty="0"/>
        </a:p>
      </dsp:txBody>
      <dsp:txXfrm>
        <a:off x="3911694" y="47362"/>
        <a:ext cx="1184909" cy="710945"/>
      </dsp:txXfrm>
    </dsp:sp>
    <dsp:sp modelId="{EC95EDBD-1043-4CC3-ACC4-FF9F9E17243C}">
      <dsp:nvSpPr>
        <dsp:cNvPr id="0" name=""/>
        <dsp:cNvSpPr/>
      </dsp:nvSpPr>
      <dsp:spPr>
        <a:xfrm>
          <a:off x="1493" y="876799"/>
          <a:ext cx="1184909" cy="710945"/>
        </a:xfrm>
        <a:prstGeom prst="rect">
          <a:avLst/>
        </a:prstGeom>
        <a:solidFill>
          <a:schemeClr val="accent1">
            <a:shade val="80000"/>
            <a:hueOff val="310978"/>
            <a:satOff val="-18277"/>
            <a:lumOff val="184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800+ </a:t>
          </a:r>
          <a:r>
            <a:rPr lang="en-US" sz="900" b="0" kern="1200" dirty="0"/>
            <a:t>principals</a:t>
          </a:r>
          <a:endParaRPr lang="en-US" sz="900" b="1" kern="1200" dirty="0"/>
        </a:p>
      </dsp:txBody>
      <dsp:txXfrm>
        <a:off x="1493" y="876799"/>
        <a:ext cx="1184909" cy="710945"/>
      </dsp:txXfrm>
    </dsp:sp>
    <dsp:sp modelId="{1F559015-F874-4F76-A47E-40A41B712289}">
      <dsp:nvSpPr>
        <dsp:cNvPr id="0" name=""/>
        <dsp:cNvSpPr/>
      </dsp:nvSpPr>
      <dsp:spPr>
        <a:xfrm>
          <a:off x="1304894" y="876799"/>
          <a:ext cx="1184909" cy="710945"/>
        </a:xfrm>
        <a:prstGeom prst="rect">
          <a:avLst/>
        </a:prstGeom>
        <a:solidFill>
          <a:schemeClr val="accent1">
            <a:shade val="80000"/>
            <a:hueOff val="388723"/>
            <a:satOff val="-22846"/>
            <a:lumOff val="231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Focused on small business, their owners, foreign and domestic</a:t>
          </a:r>
        </a:p>
      </dsp:txBody>
      <dsp:txXfrm>
        <a:off x="1304894" y="876799"/>
        <a:ext cx="1184909" cy="710945"/>
      </dsp:txXfrm>
    </dsp:sp>
    <dsp:sp modelId="{57C511AA-5E0D-4F80-9FB0-118401F2265D}">
      <dsp:nvSpPr>
        <dsp:cNvPr id="0" name=""/>
        <dsp:cNvSpPr/>
      </dsp:nvSpPr>
      <dsp:spPr>
        <a:xfrm>
          <a:off x="2608294" y="876799"/>
          <a:ext cx="1184909" cy="710945"/>
        </a:xfrm>
        <a:prstGeom prst="rect">
          <a:avLst/>
        </a:prstGeom>
        <a:solidFill>
          <a:schemeClr val="accent1">
            <a:shade val="80000"/>
            <a:hueOff val="466468"/>
            <a:satOff val="-27415"/>
            <a:lumOff val="277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$1.1 billion </a:t>
          </a:r>
          <a:r>
            <a:rPr lang="en-US" sz="900" kern="1200" dirty="0"/>
            <a:t>in revenue</a:t>
          </a:r>
        </a:p>
      </dsp:txBody>
      <dsp:txXfrm>
        <a:off x="2608294" y="876799"/>
        <a:ext cx="1184909" cy="710945"/>
      </dsp:txXfrm>
    </dsp:sp>
    <dsp:sp modelId="{4428C4E7-58B8-4ED2-8164-AB01F2429303}">
      <dsp:nvSpPr>
        <dsp:cNvPr id="0" name=""/>
        <dsp:cNvSpPr/>
      </dsp:nvSpPr>
      <dsp:spPr>
        <a:xfrm>
          <a:off x="3911694" y="876799"/>
          <a:ext cx="1184909" cy="710945"/>
        </a:xfrm>
        <a:prstGeom prst="rect">
          <a:avLst/>
        </a:prstGeom>
        <a:solidFill>
          <a:schemeClr val="accent1">
            <a:shade val="80000"/>
            <a:hueOff val="544212"/>
            <a:satOff val="-31984"/>
            <a:lumOff val="323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One of the </a:t>
          </a:r>
          <a:r>
            <a:rPr lang="en-US" sz="900" b="1" kern="1200" dirty="0"/>
            <a:t>top 10</a:t>
          </a:r>
          <a:r>
            <a:rPr lang="en-US" sz="900" b="0" kern="1200" dirty="0"/>
            <a:t> accounting firms in the U.S.</a:t>
          </a:r>
          <a:endParaRPr lang="en-US" sz="900" kern="1200" dirty="0"/>
        </a:p>
      </dsp:txBody>
      <dsp:txXfrm>
        <a:off x="3911694" y="876799"/>
        <a:ext cx="1184909" cy="710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04F58-3E0A-49B7-91F0-6AD3E2FD2CA6}">
      <dsp:nvSpPr>
        <dsp:cNvPr id="0" name=""/>
        <dsp:cNvSpPr/>
      </dsp:nvSpPr>
      <dsp:spPr>
        <a:xfrm rot="16200000">
          <a:off x="-840042" y="840536"/>
          <a:ext cx="2963862" cy="1282789"/>
        </a:xfrm>
        <a:prstGeom prst="round2DiagRect">
          <a:avLst/>
        </a:prstGeom>
        <a:solidFill>
          <a:srgbClr val="1F80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9144" bIns="0" numCol="1" spcCol="1270" anchor="t" anchorCtr="0">
          <a:noAutofit/>
        </a:bodyPr>
        <a:lstStyle/>
        <a:p>
          <a:pPr marL="0" lvl="0" indent="0" algn="l" defTabSz="488950">
            <a:lnSpc>
              <a:spcPct val="90000"/>
            </a:lnSpc>
            <a:spcBef>
              <a:spcPct val="0"/>
            </a:spcBef>
            <a:spcAft>
              <a:spcPct val="35000"/>
            </a:spcAft>
            <a:buNone/>
          </a:pPr>
          <a:r>
            <a:rPr lang="en-US" sz="1100" b="1" kern="1200">
              <a:latin typeface="Calibri" panose="020F0502020204030204" pitchFamily="34" charset="0"/>
            </a:rPr>
            <a:t>Assurance Services</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Audit</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Review</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Compilations</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Agreed-upon procedures</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Information security audit</a:t>
          </a:r>
        </a:p>
      </dsp:txBody>
      <dsp:txXfrm rot="5400000">
        <a:off x="63115" y="62621"/>
        <a:ext cx="1157547" cy="2838620"/>
      </dsp:txXfrm>
    </dsp:sp>
    <dsp:sp modelId="{63E1546E-16F7-42E6-A87B-28C6EA5F5BDD}">
      <dsp:nvSpPr>
        <dsp:cNvPr id="0" name=""/>
        <dsp:cNvSpPr/>
      </dsp:nvSpPr>
      <dsp:spPr>
        <a:xfrm rot="16200000">
          <a:off x="538956" y="840536"/>
          <a:ext cx="2963862" cy="1282789"/>
        </a:xfrm>
        <a:prstGeom prst="round2DiagRect">
          <a:avLst/>
        </a:prstGeom>
        <a:solidFill>
          <a:srgbClr val="C871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9144" bIns="0" numCol="1" spcCol="1270" anchor="t" anchorCtr="0">
          <a:noAutofit/>
        </a:bodyPr>
        <a:lstStyle/>
        <a:p>
          <a:pPr marL="0" lvl="0" indent="0" algn="l" defTabSz="488950">
            <a:lnSpc>
              <a:spcPct val="90000"/>
            </a:lnSpc>
            <a:spcBef>
              <a:spcPct val="0"/>
            </a:spcBef>
            <a:spcAft>
              <a:spcPct val="35000"/>
            </a:spcAft>
            <a:buNone/>
          </a:pPr>
          <a:r>
            <a:rPr lang="en-US" sz="1100" b="1" kern="1200">
              <a:latin typeface="Calibri" panose="020F0502020204030204" pitchFamily="34" charset="0"/>
            </a:rPr>
            <a:t>Consulting</a:t>
          </a:r>
          <a:endParaRPr lang="en-US" sz="1300" b="1" kern="1200">
            <a:latin typeface="Calibri" panose="020F0502020204030204" pitchFamily="34" charset="0"/>
          </a:endParaRP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Internal control review</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Restructuring</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Compensation consulting</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Board training</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Strategic planning</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Membership surveys</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Benefit plan compensation</a:t>
          </a:r>
        </a:p>
      </dsp:txBody>
      <dsp:txXfrm rot="5400000">
        <a:off x="1442113" y="62621"/>
        <a:ext cx="1157547" cy="2838620"/>
      </dsp:txXfrm>
    </dsp:sp>
    <dsp:sp modelId="{366454F3-8A3C-4DCA-ADAE-A2F7732881D7}">
      <dsp:nvSpPr>
        <dsp:cNvPr id="0" name=""/>
        <dsp:cNvSpPr/>
      </dsp:nvSpPr>
      <dsp:spPr>
        <a:xfrm rot="16200000">
          <a:off x="1917955" y="840536"/>
          <a:ext cx="2963862" cy="1282789"/>
        </a:xfrm>
        <a:prstGeom prst="round2DiagRect">
          <a:avLst/>
        </a:prstGeom>
        <a:solidFill>
          <a:srgbClr val="819F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0" bIns="0" numCol="1" spcCol="1270" anchor="t" anchorCtr="0">
          <a:noAutofit/>
        </a:bodyPr>
        <a:lstStyle/>
        <a:p>
          <a:pPr marL="0" lvl="0" indent="0" algn="l" defTabSz="488950">
            <a:lnSpc>
              <a:spcPct val="90000"/>
            </a:lnSpc>
            <a:spcBef>
              <a:spcPct val="0"/>
            </a:spcBef>
            <a:spcAft>
              <a:spcPct val="35000"/>
            </a:spcAft>
            <a:buNone/>
          </a:pPr>
          <a:r>
            <a:rPr lang="en-US" sz="1100" b="1" kern="1200">
              <a:latin typeface="Calibri" panose="020F0502020204030204" pitchFamily="34" charset="0"/>
            </a:rPr>
            <a:t>Tax Services</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Annual tax compliance</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Multi-state sales and use tax</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Unrelated business income tax (UBIT)</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Intermediate sanctions</a:t>
          </a:r>
        </a:p>
        <a:p>
          <a:pPr marL="57150" lvl="1" indent="-57150" algn="l" defTabSz="466725">
            <a:lnSpc>
              <a:spcPct val="90000"/>
            </a:lnSpc>
            <a:spcBef>
              <a:spcPct val="0"/>
            </a:spcBef>
            <a:spcAft>
              <a:spcPct val="15000"/>
            </a:spcAft>
            <a:buChar char="•"/>
          </a:pPr>
          <a:r>
            <a:rPr lang="en-US" sz="1050" kern="1200">
              <a:latin typeface="Calibri" panose="020F0502020204030204" pitchFamily="34" charset="0"/>
            </a:rPr>
            <a:t>International tax</a:t>
          </a:r>
        </a:p>
      </dsp:txBody>
      <dsp:txXfrm rot="5400000">
        <a:off x="2821112" y="62621"/>
        <a:ext cx="1157547" cy="2838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03713-9FC3-4A53-A717-9662240F4679}">
      <dsp:nvSpPr>
        <dsp:cNvPr id="0" name=""/>
        <dsp:cNvSpPr/>
      </dsp:nvSpPr>
      <dsp:spPr>
        <a:xfrm>
          <a:off x="1371599" y="0"/>
          <a:ext cx="3429000" cy="3429000"/>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7A1905E-83EA-4448-A819-907E98E1AFE5}">
      <dsp:nvSpPr>
        <dsp:cNvPr id="0" name=""/>
        <dsp:cNvSpPr/>
      </dsp:nvSpPr>
      <dsp:spPr>
        <a:xfrm>
          <a:off x="1697354" y="325754"/>
          <a:ext cx="1337310" cy="133731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Ensure the Future</a:t>
          </a:r>
        </a:p>
      </dsp:txBody>
      <dsp:txXfrm>
        <a:off x="1762636" y="391036"/>
        <a:ext cx="1206746" cy="1206746"/>
      </dsp:txXfrm>
    </dsp:sp>
    <dsp:sp modelId="{4CCA83A7-0EA5-4771-8A6A-726AA67CF2A7}">
      <dsp:nvSpPr>
        <dsp:cNvPr id="0" name=""/>
        <dsp:cNvSpPr/>
      </dsp:nvSpPr>
      <dsp:spPr>
        <a:xfrm>
          <a:off x="3137535" y="325754"/>
          <a:ext cx="1337310" cy="1337310"/>
        </a:xfrm>
        <a:prstGeom prst="roundRect">
          <a:avLst/>
        </a:prstGeom>
        <a:gradFill rotWithShape="0">
          <a:gsLst>
            <a:gs pos="0">
              <a:schemeClr val="accent2">
                <a:hueOff val="1040888"/>
                <a:satOff val="-6241"/>
                <a:lumOff val="-1634"/>
                <a:alphaOff val="0"/>
                <a:shade val="51000"/>
                <a:satMod val="130000"/>
              </a:schemeClr>
            </a:gs>
            <a:gs pos="80000">
              <a:schemeClr val="accent2">
                <a:hueOff val="1040888"/>
                <a:satOff val="-6241"/>
                <a:lumOff val="-1634"/>
                <a:alphaOff val="0"/>
                <a:shade val="93000"/>
                <a:satMod val="130000"/>
              </a:schemeClr>
            </a:gs>
            <a:gs pos="100000">
              <a:schemeClr val="accent2">
                <a:hueOff val="1040888"/>
                <a:satOff val="-6241"/>
                <a:lumOff val="-16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Ensure the Mission</a:t>
          </a:r>
        </a:p>
      </dsp:txBody>
      <dsp:txXfrm>
        <a:off x="3202817" y="391036"/>
        <a:ext cx="1206746" cy="1206746"/>
      </dsp:txXfrm>
    </dsp:sp>
    <dsp:sp modelId="{818FB647-A8B0-4AE3-B23E-BA96C9EF3377}">
      <dsp:nvSpPr>
        <dsp:cNvPr id="0" name=""/>
        <dsp:cNvSpPr/>
      </dsp:nvSpPr>
      <dsp:spPr>
        <a:xfrm>
          <a:off x="1697354" y="1765935"/>
          <a:ext cx="1337310" cy="1337310"/>
        </a:xfrm>
        <a:prstGeom prst="roundRect">
          <a:avLst/>
        </a:prstGeom>
        <a:gradFill rotWithShape="0">
          <a:gsLst>
            <a:gs pos="0">
              <a:schemeClr val="accent2">
                <a:hueOff val="2081776"/>
                <a:satOff val="-12482"/>
                <a:lumOff val="-3267"/>
                <a:alphaOff val="0"/>
                <a:shade val="51000"/>
                <a:satMod val="130000"/>
              </a:schemeClr>
            </a:gs>
            <a:gs pos="80000">
              <a:schemeClr val="accent2">
                <a:hueOff val="2081776"/>
                <a:satOff val="-12482"/>
                <a:lumOff val="-3267"/>
                <a:alphaOff val="0"/>
                <a:shade val="93000"/>
                <a:satMod val="130000"/>
              </a:schemeClr>
            </a:gs>
            <a:gs pos="100000">
              <a:schemeClr val="accent2">
                <a:hueOff val="2081776"/>
                <a:satOff val="-12482"/>
                <a:lumOff val="-32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Ensure Effective Governance</a:t>
          </a:r>
        </a:p>
      </dsp:txBody>
      <dsp:txXfrm>
        <a:off x="1762636" y="1831217"/>
        <a:ext cx="1206746" cy="1206746"/>
      </dsp:txXfrm>
    </dsp:sp>
    <dsp:sp modelId="{58ADC893-B282-4DBE-BEB0-C1A32B561225}">
      <dsp:nvSpPr>
        <dsp:cNvPr id="0" name=""/>
        <dsp:cNvSpPr/>
      </dsp:nvSpPr>
      <dsp:spPr>
        <a:xfrm>
          <a:off x="3137535" y="1765935"/>
          <a:ext cx="1337310" cy="1337310"/>
        </a:xfrm>
        <a:prstGeom prst="roundRect">
          <a:avLst/>
        </a:prstGeom>
        <a:gradFill rotWithShape="0">
          <a:gsLst>
            <a:gs pos="0">
              <a:schemeClr val="accent2">
                <a:hueOff val="3122664"/>
                <a:satOff val="-18723"/>
                <a:lumOff val="-4901"/>
                <a:alphaOff val="0"/>
                <a:shade val="51000"/>
                <a:satMod val="130000"/>
              </a:schemeClr>
            </a:gs>
            <a:gs pos="80000">
              <a:schemeClr val="accent2">
                <a:hueOff val="3122664"/>
                <a:satOff val="-18723"/>
                <a:lumOff val="-4901"/>
                <a:alphaOff val="0"/>
                <a:shade val="93000"/>
                <a:satMod val="130000"/>
              </a:schemeClr>
            </a:gs>
            <a:gs pos="100000">
              <a:schemeClr val="accent2">
                <a:hueOff val="3122664"/>
                <a:satOff val="-18723"/>
                <a:lumOff val="-49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Ensure Effective Operations</a:t>
          </a:r>
        </a:p>
      </dsp:txBody>
      <dsp:txXfrm>
        <a:off x="3202817" y="1831217"/>
        <a:ext cx="1206746" cy="12067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698" cy="481876"/>
          </a:xfrm>
          <a:prstGeom prst="rect">
            <a:avLst/>
          </a:prstGeom>
        </p:spPr>
        <p:txBody>
          <a:bodyPr vert="horz" lIns="95553" tIns="47776" rIns="95553" bIns="47776" rtlCol="0"/>
          <a:lstStyle>
            <a:lvl1pPr algn="l">
              <a:defRPr sz="1200"/>
            </a:lvl1pPr>
          </a:lstStyle>
          <a:p>
            <a:endParaRPr lang="en-US"/>
          </a:p>
        </p:txBody>
      </p:sp>
      <p:sp>
        <p:nvSpPr>
          <p:cNvPr id="3" name="Date Placeholder 2"/>
          <p:cNvSpPr>
            <a:spLocks noGrp="1"/>
          </p:cNvSpPr>
          <p:nvPr>
            <p:ph type="dt" sz="quarter" idx="1"/>
          </p:nvPr>
        </p:nvSpPr>
        <p:spPr>
          <a:xfrm>
            <a:off x="4143832" y="0"/>
            <a:ext cx="3169698" cy="481876"/>
          </a:xfrm>
          <a:prstGeom prst="rect">
            <a:avLst/>
          </a:prstGeom>
        </p:spPr>
        <p:txBody>
          <a:bodyPr vert="horz" lIns="95553" tIns="47776" rIns="95553" bIns="47776" rtlCol="0"/>
          <a:lstStyle>
            <a:lvl1pPr algn="r">
              <a:defRPr sz="1200"/>
            </a:lvl1pPr>
          </a:lstStyle>
          <a:p>
            <a:fld id="{B16DEB8C-E333-44F6-A126-A7ECB36643E0}" type="datetimeFigureOut">
              <a:rPr lang="en-US" smtClean="0"/>
              <a:t>2/1/2021</a:t>
            </a:fld>
            <a:endParaRPr lang="en-US"/>
          </a:p>
        </p:txBody>
      </p:sp>
      <p:sp>
        <p:nvSpPr>
          <p:cNvPr id="4" name="Footer Placeholder 3"/>
          <p:cNvSpPr>
            <a:spLocks noGrp="1"/>
          </p:cNvSpPr>
          <p:nvPr>
            <p:ph type="ftr" sz="quarter" idx="2"/>
          </p:nvPr>
        </p:nvSpPr>
        <p:spPr>
          <a:xfrm>
            <a:off x="1" y="9119324"/>
            <a:ext cx="3169698" cy="481876"/>
          </a:xfrm>
          <a:prstGeom prst="rect">
            <a:avLst/>
          </a:prstGeom>
        </p:spPr>
        <p:txBody>
          <a:bodyPr vert="horz" lIns="95553" tIns="47776" rIns="95553" bIns="47776" rtlCol="0" anchor="b"/>
          <a:lstStyle>
            <a:lvl1pPr algn="l">
              <a:defRPr sz="1200"/>
            </a:lvl1pPr>
          </a:lstStyle>
          <a:p>
            <a:endParaRPr lang="en-US"/>
          </a:p>
        </p:txBody>
      </p:sp>
      <p:sp>
        <p:nvSpPr>
          <p:cNvPr id="5" name="Slide Number Placeholder 4"/>
          <p:cNvSpPr>
            <a:spLocks noGrp="1"/>
          </p:cNvSpPr>
          <p:nvPr>
            <p:ph type="sldNum" sz="quarter" idx="3"/>
          </p:nvPr>
        </p:nvSpPr>
        <p:spPr>
          <a:xfrm>
            <a:off x="4143832" y="9119324"/>
            <a:ext cx="3169698" cy="481876"/>
          </a:xfrm>
          <a:prstGeom prst="rect">
            <a:avLst/>
          </a:prstGeom>
        </p:spPr>
        <p:txBody>
          <a:bodyPr vert="horz" lIns="95553" tIns="47776" rIns="95553" bIns="47776" rtlCol="0" anchor="b"/>
          <a:lstStyle>
            <a:lvl1pPr algn="r">
              <a:defRPr sz="1200"/>
            </a:lvl1pPr>
          </a:lstStyle>
          <a:p>
            <a:fld id="{E675D595-9445-4A03-88AB-7CB9809E5BA7}" type="slidenum">
              <a:rPr lang="en-US" smtClean="0"/>
              <a:t>‹#›</a:t>
            </a:fld>
            <a:endParaRPr lang="en-US"/>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698" cy="481876"/>
          </a:xfrm>
          <a:prstGeom prst="rect">
            <a:avLst/>
          </a:prstGeom>
        </p:spPr>
        <p:txBody>
          <a:bodyPr vert="horz" lIns="95553" tIns="47776" rIns="95553" bIns="47776" rtlCol="0"/>
          <a:lstStyle>
            <a:lvl1pPr algn="l">
              <a:defRPr sz="1200"/>
            </a:lvl1pPr>
          </a:lstStyle>
          <a:p>
            <a:endParaRPr lang="en-US"/>
          </a:p>
        </p:txBody>
      </p:sp>
      <p:sp>
        <p:nvSpPr>
          <p:cNvPr id="3" name="Date Placeholder 2"/>
          <p:cNvSpPr>
            <a:spLocks noGrp="1"/>
          </p:cNvSpPr>
          <p:nvPr>
            <p:ph type="dt" idx="1"/>
          </p:nvPr>
        </p:nvSpPr>
        <p:spPr>
          <a:xfrm>
            <a:off x="4143832" y="0"/>
            <a:ext cx="3169698" cy="481876"/>
          </a:xfrm>
          <a:prstGeom prst="rect">
            <a:avLst/>
          </a:prstGeom>
        </p:spPr>
        <p:txBody>
          <a:bodyPr vert="horz" lIns="95553" tIns="47776" rIns="95553" bIns="47776" rtlCol="0"/>
          <a:lstStyle>
            <a:lvl1pPr algn="r">
              <a:defRPr sz="1200"/>
            </a:lvl1pPr>
          </a:lstStyle>
          <a:p>
            <a:fld id="{79C5485F-6F25-460F-B2A1-66597D1993C0}" type="datetimeFigureOut">
              <a:rPr lang="en-US" smtClean="0"/>
              <a:t>2/1/2021</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5553" tIns="47776" rIns="95553" bIns="47776" rtlCol="0" anchor="ctr"/>
          <a:lstStyle/>
          <a:p>
            <a:endParaRPr lang="en-US"/>
          </a:p>
        </p:txBody>
      </p:sp>
      <p:sp>
        <p:nvSpPr>
          <p:cNvPr id="5" name="Notes Placeholder 4"/>
          <p:cNvSpPr>
            <a:spLocks noGrp="1"/>
          </p:cNvSpPr>
          <p:nvPr>
            <p:ph type="body" sz="quarter" idx="3"/>
          </p:nvPr>
        </p:nvSpPr>
        <p:spPr>
          <a:xfrm>
            <a:off x="731856" y="4620722"/>
            <a:ext cx="5851491" cy="3780743"/>
          </a:xfrm>
          <a:prstGeom prst="rect">
            <a:avLst/>
          </a:prstGeom>
        </p:spPr>
        <p:txBody>
          <a:bodyPr vert="horz" lIns="95553" tIns="47776" rIns="95553" bIns="47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324"/>
            <a:ext cx="3169698" cy="481876"/>
          </a:xfrm>
          <a:prstGeom prst="rect">
            <a:avLst/>
          </a:prstGeom>
        </p:spPr>
        <p:txBody>
          <a:bodyPr vert="horz" lIns="95553" tIns="47776" rIns="95553" bIns="47776" rtlCol="0" anchor="b"/>
          <a:lstStyle>
            <a:lvl1pPr algn="l">
              <a:defRPr sz="1200"/>
            </a:lvl1pPr>
          </a:lstStyle>
          <a:p>
            <a:endParaRPr lang="en-US"/>
          </a:p>
        </p:txBody>
      </p:sp>
      <p:sp>
        <p:nvSpPr>
          <p:cNvPr id="7" name="Slide Number Placeholder 6"/>
          <p:cNvSpPr>
            <a:spLocks noGrp="1"/>
          </p:cNvSpPr>
          <p:nvPr>
            <p:ph type="sldNum" sz="quarter" idx="5"/>
          </p:nvPr>
        </p:nvSpPr>
        <p:spPr>
          <a:xfrm>
            <a:off x="4143832" y="9119324"/>
            <a:ext cx="3169698" cy="481876"/>
          </a:xfrm>
          <a:prstGeom prst="rect">
            <a:avLst/>
          </a:prstGeom>
        </p:spPr>
        <p:txBody>
          <a:bodyPr vert="horz" lIns="95553" tIns="47776" rIns="95553" bIns="47776" rtlCol="0" anchor="b"/>
          <a:lstStyle>
            <a:lvl1pPr algn="r">
              <a:defRPr sz="1200"/>
            </a:lvl1pPr>
          </a:lstStyle>
          <a:p>
            <a:fld id="{4F5D4126-7F6D-4896-BB40-6A6D951FAA95}" type="slidenum">
              <a:rPr lang="en-US" smtClean="0"/>
              <a:t>‹#›</a:t>
            </a:fld>
            <a:endParaRPr lang="en-US"/>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VA Code - If the entity's gross annual revenue was at least $750,000 in the previous year, then the entity must provide a financial review performed by an independent certified public accountant. However, for any entity with gross annual revenue of at least $1 million in the previous year, the Department may require that the entity provide a financial audit performed by an independent certified public accountant. If the Department specifically requires an entity with gross annual revenue of at least $1 million in the previous year to provide a financial audit performed by an independent certified public accountant, then the entity shall provide such audit in order to qualify for the exemption under this section, which audit shall be in lieu of the financial review</a:t>
            </a:r>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a:t>
            </a:fld>
            <a:endParaRPr lang="en-US"/>
          </a:p>
        </p:txBody>
      </p:sp>
    </p:spTree>
    <p:extLst>
      <p:ext uri="{BB962C8B-B14F-4D97-AF65-F5344CB8AC3E}">
        <p14:creationId xmlns:p14="http://schemas.microsoft.com/office/powerpoint/2010/main" val="156848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9</a:t>
            </a:fld>
            <a:endParaRPr lang="en-US"/>
          </a:p>
        </p:txBody>
      </p:sp>
    </p:spTree>
    <p:extLst>
      <p:ext uri="{BB962C8B-B14F-4D97-AF65-F5344CB8AC3E}">
        <p14:creationId xmlns:p14="http://schemas.microsoft.com/office/powerpoint/2010/main" val="39793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10</a:t>
            </a:fld>
            <a:endParaRPr lang="en-US"/>
          </a:p>
        </p:txBody>
      </p:sp>
    </p:spTree>
    <p:extLst>
      <p:ext uri="{BB962C8B-B14F-4D97-AF65-F5344CB8AC3E}">
        <p14:creationId xmlns:p14="http://schemas.microsoft.com/office/powerpoint/2010/main" val="12190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1296988"/>
            <a:ext cx="6226175" cy="3502025"/>
          </a:xfrm>
        </p:spPr>
      </p:sp>
      <p:sp>
        <p:nvSpPr>
          <p:cNvPr id="3" name="Notes Placeholder 2"/>
          <p:cNvSpPr>
            <a:spLocks noGrp="1"/>
          </p:cNvSpPr>
          <p:nvPr>
            <p:ph type="body" idx="1"/>
          </p:nvPr>
        </p:nvSpPr>
        <p:spPr/>
        <p:txBody>
          <a:bodyPr/>
          <a:lstStyle/>
          <a:p>
            <a:pPr defTabSz="962462">
              <a:defRPr/>
            </a:pPr>
            <a:endParaRPr lang="en-US" baseline="0" dirty="0"/>
          </a:p>
          <a:p>
            <a:pPr defTabSz="962462">
              <a:defRPr/>
            </a:pPr>
            <a:endParaRPr lang="en-US" dirty="0"/>
          </a:p>
          <a:p>
            <a:pPr defTabSz="962462">
              <a:defRPr/>
            </a:pPr>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14</a:t>
            </a:fld>
            <a:endParaRPr lang="en-US" dirty="0"/>
          </a:p>
        </p:txBody>
      </p:sp>
    </p:spTree>
    <p:extLst>
      <p:ext uri="{BB962C8B-B14F-4D97-AF65-F5344CB8AC3E}">
        <p14:creationId xmlns:p14="http://schemas.microsoft.com/office/powerpoint/2010/main" val="291508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890">
              <a:spcBef>
                <a:spcPct val="30000"/>
              </a:spcBef>
              <a:defRPr sz="1300">
                <a:solidFill>
                  <a:schemeClr val="tx1"/>
                </a:solidFill>
                <a:latin typeface="Arial" panose="020B0604020202020204" pitchFamily="34" charset="0"/>
              </a:defRPr>
            </a:lvl1pPr>
            <a:lvl2pPr marL="776457" indent="-298637" defTabSz="973890">
              <a:spcBef>
                <a:spcPct val="30000"/>
              </a:spcBef>
              <a:defRPr sz="1300">
                <a:solidFill>
                  <a:schemeClr val="tx1"/>
                </a:solidFill>
                <a:latin typeface="Arial" panose="020B0604020202020204" pitchFamily="34" charset="0"/>
              </a:defRPr>
            </a:lvl2pPr>
            <a:lvl3pPr marL="1194549" indent="-238910" defTabSz="973890">
              <a:spcBef>
                <a:spcPct val="30000"/>
              </a:spcBef>
              <a:defRPr sz="1300">
                <a:solidFill>
                  <a:schemeClr val="tx1"/>
                </a:solidFill>
                <a:latin typeface="Arial" panose="020B0604020202020204" pitchFamily="34" charset="0"/>
              </a:defRPr>
            </a:lvl3pPr>
            <a:lvl4pPr marL="1672369" indent="-238910" defTabSz="973890">
              <a:spcBef>
                <a:spcPct val="30000"/>
              </a:spcBef>
              <a:defRPr sz="1300">
                <a:solidFill>
                  <a:schemeClr val="tx1"/>
                </a:solidFill>
                <a:latin typeface="Arial" panose="020B0604020202020204" pitchFamily="34" charset="0"/>
              </a:defRPr>
            </a:lvl4pPr>
            <a:lvl5pPr marL="2150189" indent="-238910" defTabSz="973890">
              <a:spcBef>
                <a:spcPct val="30000"/>
              </a:spcBef>
              <a:defRPr sz="1300">
                <a:solidFill>
                  <a:schemeClr val="tx1"/>
                </a:solidFill>
                <a:latin typeface="Arial" panose="020B0604020202020204" pitchFamily="34" charset="0"/>
              </a:defRPr>
            </a:lvl5pPr>
            <a:lvl6pPr marL="2628008" indent="-238910" defTabSz="973890" eaLnBrk="0" fontAlgn="base" hangingPunct="0">
              <a:spcBef>
                <a:spcPct val="30000"/>
              </a:spcBef>
              <a:spcAft>
                <a:spcPct val="0"/>
              </a:spcAft>
              <a:defRPr sz="1300">
                <a:solidFill>
                  <a:schemeClr val="tx1"/>
                </a:solidFill>
                <a:latin typeface="Arial" panose="020B0604020202020204" pitchFamily="34" charset="0"/>
              </a:defRPr>
            </a:lvl6pPr>
            <a:lvl7pPr marL="3105828" indent="-238910" defTabSz="973890" eaLnBrk="0" fontAlgn="base" hangingPunct="0">
              <a:spcBef>
                <a:spcPct val="30000"/>
              </a:spcBef>
              <a:spcAft>
                <a:spcPct val="0"/>
              </a:spcAft>
              <a:defRPr sz="1300">
                <a:solidFill>
                  <a:schemeClr val="tx1"/>
                </a:solidFill>
                <a:latin typeface="Arial" panose="020B0604020202020204" pitchFamily="34" charset="0"/>
              </a:defRPr>
            </a:lvl7pPr>
            <a:lvl8pPr marL="3583648" indent="-238910" defTabSz="973890" eaLnBrk="0" fontAlgn="base" hangingPunct="0">
              <a:spcBef>
                <a:spcPct val="30000"/>
              </a:spcBef>
              <a:spcAft>
                <a:spcPct val="0"/>
              </a:spcAft>
              <a:defRPr sz="1300">
                <a:solidFill>
                  <a:schemeClr val="tx1"/>
                </a:solidFill>
                <a:latin typeface="Arial" panose="020B0604020202020204" pitchFamily="34" charset="0"/>
              </a:defRPr>
            </a:lvl8pPr>
            <a:lvl9pPr marL="4061468" indent="-238910" defTabSz="97389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3BE37293-146D-4683-999E-425274F60FDF}" type="slidenum">
              <a:rPr lang="en-US" altLang="en-US" sz="1400"/>
              <a:pPr>
                <a:spcBef>
                  <a:spcPct val="0"/>
                </a:spcBef>
              </a:pPr>
              <a:t>18</a:t>
            </a:fld>
            <a:endParaRPr lang="en-US" altLang="en-US" sz="1400"/>
          </a:p>
        </p:txBody>
      </p:sp>
    </p:spTree>
    <p:extLst>
      <p:ext uri="{BB962C8B-B14F-4D97-AF65-F5344CB8AC3E}">
        <p14:creationId xmlns:p14="http://schemas.microsoft.com/office/powerpoint/2010/main" val="94316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890">
              <a:spcBef>
                <a:spcPct val="30000"/>
              </a:spcBef>
              <a:defRPr sz="1300">
                <a:solidFill>
                  <a:schemeClr val="tx1"/>
                </a:solidFill>
                <a:latin typeface="Arial" panose="020B0604020202020204" pitchFamily="34" charset="0"/>
              </a:defRPr>
            </a:lvl1pPr>
            <a:lvl2pPr marL="776457" indent="-298637" defTabSz="973890">
              <a:spcBef>
                <a:spcPct val="30000"/>
              </a:spcBef>
              <a:defRPr sz="1300">
                <a:solidFill>
                  <a:schemeClr val="tx1"/>
                </a:solidFill>
                <a:latin typeface="Arial" panose="020B0604020202020204" pitchFamily="34" charset="0"/>
              </a:defRPr>
            </a:lvl2pPr>
            <a:lvl3pPr marL="1194549" indent="-238910" defTabSz="973890">
              <a:spcBef>
                <a:spcPct val="30000"/>
              </a:spcBef>
              <a:defRPr sz="1300">
                <a:solidFill>
                  <a:schemeClr val="tx1"/>
                </a:solidFill>
                <a:latin typeface="Arial" panose="020B0604020202020204" pitchFamily="34" charset="0"/>
              </a:defRPr>
            </a:lvl3pPr>
            <a:lvl4pPr marL="1672369" indent="-238910" defTabSz="973890">
              <a:spcBef>
                <a:spcPct val="30000"/>
              </a:spcBef>
              <a:defRPr sz="1300">
                <a:solidFill>
                  <a:schemeClr val="tx1"/>
                </a:solidFill>
                <a:latin typeface="Arial" panose="020B0604020202020204" pitchFamily="34" charset="0"/>
              </a:defRPr>
            </a:lvl4pPr>
            <a:lvl5pPr marL="2150189" indent="-238910" defTabSz="973890">
              <a:spcBef>
                <a:spcPct val="30000"/>
              </a:spcBef>
              <a:defRPr sz="1300">
                <a:solidFill>
                  <a:schemeClr val="tx1"/>
                </a:solidFill>
                <a:latin typeface="Arial" panose="020B0604020202020204" pitchFamily="34" charset="0"/>
              </a:defRPr>
            </a:lvl5pPr>
            <a:lvl6pPr marL="2628008" indent="-238910" defTabSz="973890" eaLnBrk="0" fontAlgn="base" hangingPunct="0">
              <a:spcBef>
                <a:spcPct val="30000"/>
              </a:spcBef>
              <a:spcAft>
                <a:spcPct val="0"/>
              </a:spcAft>
              <a:defRPr sz="1300">
                <a:solidFill>
                  <a:schemeClr val="tx1"/>
                </a:solidFill>
                <a:latin typeface="Arial" panose="020B0604020202020204" pitchFamily="34" charset="0"/>
              </a:defRPr>
            </a:lvl6pPr>
            <a:lvl7pPr marL="3105828" indent="-238910" defTabSz="973890" eaLnBrk="0" fontAlgn="base" hangingPunct="0">
              <a:spcBef>
                <a:spcPct val="30000"/>
              </a:spcBef>
              <a:spcAft>
                <a:spcPct val="0"/>
              </a:spcAft>
              <a:defRPr sz="1300">
                <a:solidFill>
                  <a:schemeClr val="tx1"/>
                </a:solidFill>
                <a:latin typeface="Arial" panose="020B0604020202020204" pitchFamily="34" charset="0"/>
              </a:defRPr>
            </a:lvl7pPr>
            <a:lvl8pPr marL="3583648" indent="-238910" defTabSz="973890" eaLnBrk="0" fontAlgn="base" hangingPunct="0">
              <a:spcBef>
                <a:spcPct val="30000"/>
              </a:spcBef>
              <a:spcAft>
                <a:spcPct val="0"/>
              </a:spcAft>
              <a:defRPr sz="1300">
                <a:solidFill>
                  <a:schemeClr val="tx1"/>
                </a:solidFill>
                <a:latin typeface="Arial" panose="020B0604020202020204" pitchFamily="34" charset="0"/>
              </a:defRPr>
            </a:lvl8pPr>
            <a:lvl9pPr marL="4061468" indent="-238910" defTabSz="97389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32F11683-54AB-48E8-BED6-CAF880AAD71D}" type="slidenum">
              <a:rPr lang="en-US" altLang="en-US" sz="1400"/>
              <a:pPr>
                <a:spcBef>
                  <a:spcPct val="0"/>
                </a:spcBef>
              </a:pPr>
              <a:t>19</a:t>
            </a:fld>
            <a:endParaRPr lang="en-US" altLang="en-US" sz="1400"/>
          </a:p>
        </p:txBody>
      </p:sp>
    </p:spTree>
    <p:extLst>
      <p:ext uri="{BB962C8B-B14F-4D97-AF65-F5344CB8AC3E}">
        <p14:creationId xmlns:p14="http://schemas.microsoft.com/office/powerpoint/2010/main" val="212197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890">
              <a:spcBef>
                <a:spcPct val="30000"/>
              </a:spcBef>
              <a:defRPr sz="1300">
                <a:solidFill>
                  <a:schemeClr val="tx1"/>
                </a:solidFill>
                <a:latin typeface="Arial" panose="020B0604020202020204" pitchFamily="34" charset="0"/>
              </a:defRPr>
            </a:lvl1pPr>
            <a:lvl2pPr marL="776457" indent="-298637" defTabSz="973890">
              <a:spcBef>
                <a:spcPct val="30000"/>
              </a:spcBef>
              <a:defRPr sz="1300">
                <a:solidFill>
                  <a:schemeClr val="tx1"/>
                </a:solidFill>
                <a:latin typeface="Arial" panose="020B0604020202020204" pitchFamily="34" charset="0"/>
              </a:defRPr>
            </a:lvl2pPr>
            <a:lvl3pPr marL="1194549" indent="-238910" defTabSz="973890">
              <a:spcBef>
                <a:spcPct val="30000"/>
              </a:spcBef>
              <a:defRPr sz="1300">
                <a:solidFill>
                  <a:schemeClr val="tx1"/>
                </a:solidFill>
                <a:latin typeface="Arial" panose="020B0604020202020204" pitchFamily="34" charset="0"/>
              </a:defRPr>
            </a:lvl3pPr>
            <a:lvl4pPr marL="1672369" indent="-238910" defTabSz="973890">
              <a:spcBef>
                <a:spcPct val="30000"/>
              </a:spcBef>
              <a:defRPr sz="1300">
                <a:solidFill>
                  <a:schemeClr val="tx1"/>
                </a:solidFill>
                <a:latin typeface="Arial" panose="020B0604020202020204" pitchFamily="34" charset="0"/>
              </a:defRPr>
            </a:lvl4pPr>
            <a:lvl5pPr marL="2150189" indent="-238910" defTabSz="973890">
              <a:spcBef>
                <a:spcPct val="30000"/>
              </a:spcBef>
              <a:defRPr sz="1300">
                <a:solidFill>
                  <a:schemeClr val="tx1"/>
                </a:solidFill>
                <a:latin typeface="Arial" panose="020B0604020202020204" pitchFamily="34" charset="0"/>
              </a:defRPr>
            </a:lvl5pPr>
            <a:lvl6pPr marL="2628008" indent="-238910" defTabSz="973890" eaLnBrk="0" fontAlgn="base" hangingPunct="0">
              <a:spcBef>
                <a:spcPct val="30000"/>
              </a:spcBef>
              <a:spcAft>
                <a:spcPct val="0"/>
              </a:spcAft>
              <a:defRPr sz="1300">
                <a:solidFill>
                  <a:schemeClr val="tx1"/>
                </a:solidFill>
                <a:latin typeface="Arial" panose="020B0604020202020204" pitchFamily="34" charset="0"/>
              </a:defRPr>
            </a:lvl6pPr>
            <a:lvl7pPr marL="3105828" indent="-238910" defTabSz="973890" eaLnBrk="0" fontAlgn="base" hangingPunct="0">
              <a:spcBef>
                <a:spcPct val="30000"/>
              </a:spcBef>
              <a:spcAft>
                <a:spcPct val="0"/>
              </a:spcAft>
              <a:defRPr sz="1300">
                <a:solidFill>
                  <a:schemeClr val="tx1"/>
                </a:solidFill>
                <a:latin typeface="Arial" panose="020B0604020202020204" pitchFamily="34" charset="0"/>
              </a:defRPr>
            </a:lvl7pPr>
            <a:lvl8pPr marL="3583648" indent="-238910" defTabSz="973890" eaLnBrk="0" fontAlgn="base" hangingPunct="0">
              <a:spcBef>
                <a:spcPct val="30000"/>
              </a:spcBef>
              <a:spcAft>
                <a:spcPct val="0"/>
              </a:spcAft>
              <a:defRPr sz="1300">
                <a:solidFill>
                  <a:schemeClr val="tx1"/>
                </a:solidFill>
                <a:latin typeface="Arial" panose="020B0604020202020204" pitchFamily="34" charset="0"/>
              </a:defRPr>
            </a:lvl8pPr>
            <a:lvl9pPr marL="4061468" indent="-238910" defTabSz="97389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69145578-F88F-45FB-9A87-14D8843B9CC2}" type="slidenum">
              <a:rPr lang="en-US" altLang="en-US" sz="1400"/>
              <a:pPr>
                <a:spcBef>
                  <a:spcPct val="0"/>
                </a:spcBef>
              </a:pPr>
              <a:t>21</a:t>
            </a:fld>
            <a:endParaRPr lang="en-US" altLang="en-US" sz="14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2334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890">
              <a:spcBef>
                <a:spcPct val="30000"/>
              </a:spcBef>
              <a:defRPr sz="1300">
                <a:solidFill>
                  <a:schemeClr val="tx1"/>
                </a:solidFill>
                <a:latin typeface="Arial" panose="020B0604020202020204" pitchFamily="34" charset="0"/>
              </a:defRPr>
            </a:lvl1pPr>
            <a:lvl2pPr marL="776457" indent="-298637" defTabSz="973890">
              <a:spcBef>
                <a:spcPct val="30000"/>
              </a:spcBef>
              <a:defRPr sz="1300">
                <a:solidFill>
                  <a:schemeClr val="tx1"/>
                </a:solidFill>
                <a:latin typeface="Arial" panose="020B0604020202020204" pitchFamily="34" charset="0"/>
              </a:defRPr>
            </a:lvl2pPr>
            <a:lvl3pPr marL="1194549" indent="-238910" defTabSz="973890">
              <a:spcBef>
                <a:spcPct val="30000"/>
              </a:spcBef>
              <a:defRPr sz="1300">
                <a:solidFill>
                  <a:schemeClr val="tx1"/>
                </a:solidFill>
                <a:latin typeface="Arial" panose="020B0604020202020204" pitchFamily="34" charset="0"/>
              </a:defRPr>
            </a:lvl3pPr>
            <a:lvl4pPr marL="1672369" indent="-238910" defTabSz="973890">
              <a:spcBef>
                <a:spcPct val="30000"/>
              </a:spcBef>
              <a:defRPr sz="1300">
                <a:solidFill>
                  <a:schemeClr val="tx1"/>
                </a:solidFill>
                <a:latin typeface="Arial" panose="020B0604020202020204" pitchFamily="34" charset="0"/>
              </a:defRPr>
            </a:lvl4pPr>
            <a:lvl5pPr marL="2150189" indent="-238910" defTabSz="973890">
              <a:spcBef>
                <a:spcPct val="30000"/>
              </a:spcBef>
              <a:defRPr sz="1300">
                <a:solidFill>
                  <a:schemeClr val="tx1"/>
                </a:solidFill>
                <a:latin typeface="Arial" panose="020B0604020202020204" pitchFamily="34" charset="0"/>
              </a:defRPr>
            </a:lvl5pPr>
            <a:lvl6pPr marL="2628008" indent="-238910" defTabSz="973890" eaLnBrk="0" fontAlgn="base" hangingPunct="0">
              <a:spcBef>
                <a:spcPct val="30000"/>
              </a:spcBef>
              <a:spcAft>
                <a:spcPct val="0"/>
              </a:spcAft>
              <a:defRPr sz="1300">
                <a:solidFill>
                  <a:schemeClr val="tx1"/>
                </a:solidFill>
                <a:latin typeface="Arial" panose="020B0604020202020204" pitchFamily="34" charset="0"/>
              </a:defRPr>
            </a:lvl6pPr>
            <a:lvl7pPr marL="3105828" indent="-238910" defTabSz="973890" eaLnBrk="0" fontAlgn="base" hangingPunct="0">
              <a:spcBef>
                <a:spcPct val="30000"/>
              </a:spcBef>
              <a:spcAft>
                <a:spcPct val="0"/>
              </a:spcAft>
              <a:defRPr sz="1300">
                <a:solidFill>
                  <a:schemeClr val="tx1"/>
                </a:solidFill>
                <a:latin typeface="Arial" panose="020B0604020202020204" pitchFamily="34" charset="0"/>
              </a:defRPr>
            </a:lvl7pPr>
            <a:lvl8pPr marL="3583648" indent="-238910" defTabSz="973890" eaLnBrk="0" fontAlgn="base" hangingPunct="0">
              <a:spcBef>
                <a:spcPct val="30000"/>
              </a:spcBef>
              <a:spcAft>
                <a:spcPct val="0"/>
              </a:spcAft>
              <a:defRPr sz="1300">
                <a:solidFill>
                  <a:schemeClr val="tx1"/>
                </a:solidFill>
                <a:latin typeface="Arial" panose="020B0604020202020204" pitchFamily="34" charset="0"/>
              </a:defRPr>
            </a:lvl8pPr>
            <a:lvl9pPr marL="4061468" indent="-238910" defTabSz="97389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34024627-E465-43E1-A6E5-01545426FED4}" type="slidenum">
              <a:rPr lang="en-US" altLang="en-US" sz="1400"/>
              <a:pPr>
                <a:spcBef>
                  <a:spcPct val="0"/>
                </a:spcBef>
              </a:pPr>
              <a:t>22</a:t>
            </a:fld>
            <a:endParaRPr lang="en-US" altLang="en-US" sz="1400"/>
          </a:p>
        </p:txBody>
      </p:sp>
    </p:spTree>
    <p:extLst>
      <p:ext uri="{BB962C8B-B14F-4D97-AF65-F5344CB8AC3E}">
        <p14:creationId xmlns:p14="http://schemas.microsoft.com/office/powerpoint/2010/main" val="3165693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51"/>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497903" y="3532044"/>
            <a:ext cx="5029200" cy="254044"/>
          </a:xfrm>
          <a:prstGeom prst="rect">
            <a:avLst/>
          </a:prstGeom>
          <a:noFill/>
        </p:spPr>
        <p:txBody>
          <a:bodyPr wrap="square" rtlCol="0">
            <a:spAutoFit/>
          </a:bodyPr>
          <a:lstStyle/>
          <a:p>
            <a:r>
              <a:rPr lang="en-US" sz="1051" kern="2000" spc="20" baseline="0" dirty="0">
                <a:solidFill>
                  <a:schemeClr val="bg1"/>
                </a:solidFill>
              </a:rPr>
              <a:t>WEALTH ADVISORY  |  OUTSOURCING  |  AUDIT, TAX, AND CONSULTING</a:t>
            </a:r>
          </a:p>
        </p:txBody>
      </p:sp>
      <p:sp>
        <p:nvSpPr>
          <p:cNvPr id="6" name="Rectangle 5"/>
          <p:cNvSpPr/>
          <p:nvPr/>
        </p:nvSpPr>
        <p:spPr>
          <a:xfrm>
            <a:off x="505503" y="3761385"/>
            <a:ext cx="4572000" cy="192489"/>
          </a:xfrm>
          <a:prstGeom prst="rect">
            <a:avLst/>
          </a:prstGeom>
        </p:spPr>
        <p:txBody>
          <a:bodyPr>
            <a:spAutoFit/>
          </a:bodyPr>
          <a:lstStyle/>
          <a:p>
            <a:pPr>
              <a:buNone/>
            </a:pPr>
            <a:r>
              <a:rPr lang="en-US" sz="651"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8102343" y="738301"/>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2"/>
                </a:solidFill>
              </a:rPr>
              <a:t>©2019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09" cy="595802"/>
          </a:xfrm>
          <a:prstGeom prst="rect">
            <a:avLst/>
          </a:prstGeom>
        </p:spPr>
      </p:pic>
      <p:sp>
        <p:nvSpPr>
          <p:cNvPr id="15" name="Rectangle 14"/>
          <p:cNvSpPr/>
          <p:nvPr/>
        </p:nvSpPr>
        <p:spPr bwMode="auto">
          <a:xfrm>
            <a:off x="9691581"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67" marR="0" lvl="0" indent="-285767" algn="l" defTabSz="914456"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67" marR="0" indent="-285767" algn="l" defTabSz="914456"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67" indent="-285767"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67" indent="-285767"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8" y="4483659"/>
            <a:ext cx="3539189" cy="390963"/>
          </a:xfrm>
          <a:prstGeom prst="rect">
            <a:avLst/>
          </a:prstGeom>
        </p:spPr>
      </p:pic>
      <p:sp>
        <p:nvSpPr>
          <p:cNvPr id="16" name="Rectangle 4"/>
          <p:cNvSpPr>
            <a:spLocks noGrp="1" noChangeArrowheads="1"/>
          </p:cNvSpPr>
          <p:nvPr>
            <p:ph type="subTitle" idx="1" hasCustomPrompt="1"/>
          </p:nvPr>
        </p:nvSpPr>
        <p:spPr>
          <a:xfrm>
            <a:off x="391963" y="1696116"/>
            <a:ext cx="5322836"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p:ph type="title" hasCustomPrompt="1"/>
          </p:nvPr>
        </p:nvSpPr>
        <p:spPr>
          <a:xfrm>
            <a:off x="391963" y="190250"/>
            <a:ext cx="5322836" cy="1394460"/>
          </a:xfrm>
          <a:noFill/>
        </p:spPr>
        <p:txBody>
          <a:bodyPr anchor="b"/>
          <a:lstStyle>
            <a:lvl1pPr>
              <a:defRPr sz="2800">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7" y="342907"/>
            <a:ext cx="3200399" cy="73342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4114805" y="514357"/>
            <a:ext cx="4572003" cy="4080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7" y="1076328"/>
            <a:ext cx="3200399" cy="3518297"/>
          </a:xfrm>
        </p:spPr>
        <p:txBody>
          <a:bodyPr/>
          <a:lstStyle>
            <a:lvl1pPr marL="0" indent="0">
              <a:buNone/>
              <a:defRPr sz="2000"/>
            </a:lvl1pPr>
            <a:lvl2pPr marL="457229" indent="0">
              <a:buNone/>
              <a:defRPr sz="1200"/>
            </a:lvl2pPr>
            <a:lvl3pPr marL="914456" indent="0">
              <a:buNone/>
              <a:defRPr sz="1001"/>
            </a:lvl3pPr>
            <a:lvl4pPr marL="1371686" indent="0">
              <a:buNone/>
              <a:defRPr sz="900"/>
            </a:lvl4pPr>
            <a:lvl5pPr marL="1828915" indent="0">
              <a:buNone/>
              <a:defRPr sz="900"/>
            </a:lvl5pPr>
            <a:lvl6pPr marL="2286143" indent="0">
              <a:buNone/>
              <a:defRPr sz="900"/>
            </a:lvl6pPr>
            <a:lvl7pPr marL="2743370" indent="0">
              <a:buNone/>
              <a:defRPr sz="900"/>
            </a:lvl7pPr>
            <a:lvl8pPr marL="3200601" indent="0">
              <a:buNone/>
              <a:defRPr sz="900"/>
            </a:lvl8pPr>
            <a:lvl9pPr marL="365783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1">
                <a:solidFill>
                  <a:srgbClr val="C8712D"/>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29" indent="0">
              <a:buNone/>
              <a:defRPr sz="2800"/>
            </a:lvl2pPr>
            <a:lvl3pPr marL="914456" indent="0">
              <a:buNone/>
              <a:defRPr sz="2400"/>
            </a:lvl3pPr>
            <a:lvl4pPr marL="1371686" indent="0">
              <a:buNone/>
              <a:defRPr sz="2000"/>
            </a:lvl4pPr>
            <a:lvl5pPr marL="1828915" indent="0">
              <a:buNone/>
              <a:defRPr sz="2000"/>
            </a:lvl5pPr>
            <a:lvl6pPr marL="2286143" indent="0">
              <a:buNone/>
              <a:defRPr sz="2000"/>
            </a:lvl6pPr>
            <a:lvl7pPr marL="2743370" indent="0">
              <a:buNone/>
              <a:defRPr sz="2000"/>
            </a:lvl7pPr>
            <a:lvl8pPr marL="3200601" indent="0">
              <a:buNone/>
              <a:defRPr sz="2000"/>
            </a:lvl8pPr>
            <a:lvl9pPr marL="3657830" indent="0">
              <a:buNone/>
              <a:defRPr sz="2000"/>
            </a:lvl9pPr>
          </a:lstStyle>
          <a:p>
            <a:r>
              <a:rPr lang="en-US"/>
              <a:t>Click icon to add picture</a:t>
            </a:r>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801"/>
            </a:lvl1pPr>
            <a:lvl2pPr marL="457229" indent="0">
              <a:buNone/>
              <a:defRPr sz="1200"/>
            </a:lvl2pPr>
            <a:lvl3pPr marL="914456" indent="0">
              <a:buNone/>
              <a:defRPr sz="1001"/>
            </a:lvl3pPr>
            <a:lvl4pPr marL="1371686" indent="0">
              <a:buNone/>
              <a:defRPr sz="900"/>
            </a:lvl4pPr>
            <a:lvl5pPr marL="1828915" indent="0">
              <a:buNone/>
              <a:defRPr sz="900"/>
            </a:lvl5pPr>
            <a:lvl6pPr marL="2286143" indent="0">
              <a:buNone/>
              <a:defRPr sz="900"/>
            </a:lvl6pPr>
            <a:lvl7pPr marL="2743370" indent="0">
              <a:buNone/>
              <a:defRPr sz="900"/>
            </a:lvl7pPr>
            <a:lvl8pPr marL="3200601" indent="0">
              <a:buNone/>
              <a:defRPr sz="900"/>
            </a:lvl8pPr>
            <a:lvl9pPr marL="365783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2"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54556"/>
          </a:xfrm>
          <a:prstGeom prst="rect">
            <a:avLst/>
          </a:prstGeom>
        </p:spPr>
      </p:pic>
      <p:sp>
        <p:nvSpPr>
          <p:cNvPr id="28" name="Date Placeholder 3"/>
          <p:cNvSpPr txBox="1">
            <a:spLocks/>
          </p:cNvSpPr>
          <p:nvPr/>
        </p:nvSpPr>
        <p:spPr>
          <a:xfrm rot="16200000">
            <a:off x="8102341" y="844294"/>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1">
                    <a:lumMod val="20000"/>
                    <a:lumOff val="80000"/>
                  </a:schemeClr>
                </a:solidFill>
              </a:rPr>
              <a:t>©2019 CliftonLarsonAllen LLP</a:t>
            </a:r>
          </a:p>
        </p:txBody>
      </p:sp>
      <p:cxnSp>
        <p:nvCxnSpPr>
          <p:cNvPr id="9" name="Straight Connector 8"/>
          <p:cNvCxnSpPr/>
          <p:nvPr/>
        </p:nvCxnSpPr>
        <p:spPr bwMode="auto">
          <a:xfrm>
            <a:off x="533401" y="3867150"/>
            <a:ext cx="0" cy="9906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8"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solidFill>
              </a:defRPr>
            </a:lvl1pPr>
          </a:lstStyle>
          <a:p>
            <a:fld id="{F8E24598-D429-A34B-B4A6-5808099B37D3}"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9" y="419257"/>
            <a:ext cx="698839" cy="704864"/>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20683"/>
          <a:stretch/>
        </p:blipFill>
        <p:spPr>
          <a:xfrm>
            <a:off x="457204" y="1573332"/>
            <a:ext cx="4432176" cy="89941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159" y="3925329"/>
            <a:ext cx="2131516" cy="87425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14" name="Date Placeholder 3"/>
          <p:cNvSpPr txBox="1">
            <a:spLocks/>
          </p:cNvSpPr>
          <p:nvPr/>
        </p:nvSpPr>
        <p:spPr>
          <a:xfrm rot="16200000">
            <a:off x="8102341" y="844294"/>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a:solidFill>
                  <a:schemeClr val="tx2"/>
                </a:solidFill>
              </a:rPr>
              <a:t>©2019 CliftonLarsonAllen</a:t>
            </a:r>
            <a:r>
              <a:rPr lang="en-US" sz="800" baseline="0" dirty="0">
                <a:solidFill>
                  <a:schemeClr val="tx2"/>
                </a:solidFill>
              </a:rPr>
              <a:t> LLP</a:t>
            </a:r>
            <a:endParaRPr lang="en-US" sz="800" dirty="0">
              <a:solidFill>
                <a:schemeClr val="tx2"/>
              </a:solidFill>
            </a:endParaRPr>
          </a:p>
        </p:txBody>
      </p:sp>
      <p:sp>
        <p:nvSpPr>
          <p:cNvPr id="3" name="TextBox 2"/>
          <p:cNvSpPr txBox="1"/>
          <p:nvPr/>
        </p:nvSpPr>
        <p:spPr>
          <a:xfrm>
            <a:off x="7287829" y="209556"/>
            <a:ext cx="1464451" cy="307905"/>
          </a:xfrm>
          <a:prstGeom prst="rect">
            <a:avLst/>
          </a:prstGeom>
          <a:noFill/>
        </p:spPr>
        <p:txBody>
          <a:bodyPr wrap="square" rtlCol="0">
            <a:spAutoFit/>
          </a:bodyPr>
          <a:lstStyle/>
          <a:p>
            <a:pPr algn="r"/>
            <a:r>
              <a:rPr lang="en-US" sz="1401" b="1" dirty="0">
                <a:solidFill>
                  <a:schemeClr val="accent1"/>
                </a:solidFill>
              </a:rPr>
              <a:t>CLAconnect.com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4" y="281152"/>
            <a:ext cx="533401" cy="53799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021" y="4607399"/>
            <a:ext cx="250051" cy="2500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465" y="4622718"/>
            <a:ext cx="249087" cy="24908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9" y="4615300"/>
            <a:ext cx="242153" cy="24215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639" y="4629150"/>
            <a:ext cx="280420" cy="197898"/>
          </a:xfrm>
          <a:prstGeom prst="rect">
            <a:avLst/>
          </a:prstGeom>
        </p:spPr>
      </p:pic>
      <p:sp>
        <p:nvSpPr>
          <p:cNvPr id="18" name="Content Placeholder 3"/>
          <p:cNvSpPr>
            <a:spLocks noGrp="1"/>
          </p:cNvSpPr>
          <p:nvPr>
            <p:ph sz="half" idx="2" hasCustomPrompt="1"/>
          </p:nvPr>
        </p:nvSpPr>
        <p:spPr>
          <a:xfrm>
            <a:off x="457204" y="1504951"/>
            <a:ext cx="3276601" cy="2590800"/>
          </a:xfrm>
          <a:noFill/>
        </p:spPr>
        <p:txBody>
          <a:bodyPr anchor="ctr" anchorCtr="0"/>
          <a:lstStyle>
            <a:lvl1pPr marL="0" indent="3175">
              <a:spcBef>
                <a:spcPts val="0"/>
              </a:spcBef>
              <a:buNone/>
              <a:defRPr sz="1801" b="0">
                <a:solidFill>
                  <a:schemeClr val="bg1"/>
                </a:solidFill>
              </a:defRPr>
            </a:lvl1pPr>
            <a:lvl2pPr marL="0" indent="3175">
              <a:spcBef>
                <a:spcPts val="0"/>
              </a:spcBef>
              <a:buNone/>
              <a:defRPr sz="1801" b="0">
                <a:solidFill>
                  <a:schemeClr val="bg1"/>
                </a:solidFill>
              </a:defRPr>
            </a:lvl2pPr>
            <a:lvl3pPr marL="0" indent="3175">
              <a:spcBef>
                <a:spcPts val="0"/>
              </a:spcBef>
              <a:buNone/>
              <a:defRPr sz="1600" b="0">
                <a:solidFill>
                  <a:schemeClr val="bg1"/>
                </a:solidFill>
              </a:defRPr>
            </a:lvl3pPr>
            <a:lvl4pPr marL="3175" indent="-3175">
              <a:spcBef>
                <a:spcPts val="0"/>
              </a:spcBef>
              <a:buNone/>
              <a:defRPr sz="1401" b="0">
                <a:solidFill>
                  <a:schemeClr val="bg1"/>
                </a:solidFill>
              </a:defRPr>
            </a:lvl4pPr>
            <a:lvl5pPr marL="0" indent="3175">
              <a:spcBef>
                <a:spcPts val="0"/>
              </a:spcBef>
              <a:buNone/>
              <a:defRPr sz="1401" b="0">
                <a:solidFill>
                  <a:schemeClr val="bg1"/>
                </a:solidFill>
              </a:defRPr>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8" y="0"/>
            <a:ext cx="9166757" cy="4485600"/>
          </a:xfrm>
          <a:prstGeom prst="rect">
            <a:avLst/>
          </a:prstGeom>
        </p:spPr>
      </p:pic>
      <p:sp>
        <p:nvSpPr>
          <p:cNvPr id="12" name="Date Placeholder 3"/>
          <p:cNvSpPr txBox="1">
            <a:spLocks/>
          </p:cNvSpPr>
          <p:nvPr/>
        </p:nvSpPr>
        <p:spPr>
          <a:xfrm rot="16200000">
            <a:off x="8102341" y="844294"/>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t>©2019 CliftonLarsonAllen LLP</a:t>
            </a:r>
          </a:p>
        </p:txBody>
      </p:sp>
      <p:sp>
        <p:nvSpPr>
          <p:cNvPr id="13" name="Rectangle 12"/>
          <p:cNvSpPr/>
          <p:nvPr/>
        </p:nvSpPr>
        <p:spPr bwMode="auto">
          <a:xfrm>
            <a:off x="-12566" y="4248154"/>
            <a:ext cx="9156571" cy="920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0" name="TextBox 19"/>
          <p:cNvSpPr txBox="1"/>
          <p:nvPr/>
        </p:nvSpPr>
        <p:spPr>
          <a:xfrm>
            <a:off x="9363743" y="514353"/>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0" y="4419601"/>
            <a:ext cx="590549" cy="590550"/>
          </a:xfrm>
          <a:prstGeom prst="rect">
            <a:avLst/>
          </a:prstGeom>
        </p:spPr>
      </p:pic>
      <p:sp>
        <p:nvSpPr>
          <p:cNvPr id="10" name="Rectangle 4"/>
          <p:cNvSpPr>
            <a:spLocks noGrp="1" noChangeArrowheads="1"/>
          </p:cNvSpPr>
          <p:nvPr>
            <p:ph type="subTitle" idx="1" hasCustomPrompt="1"/>
          </p:nvPr>
        </p:nvSpPr>
        <p:spPr>
          <a:xfrm>
            <a:off x="381004" y="1628398"/>
            <a:ext cx="5105401" cy="367202"/>
          </a:xfrm>
          <a:noFill/>
        </p:spPr>
        <p:txBody>
          <a:bodyPr/>
          <a:lstStyle>
            <a:lvl1pPr marL="0" indent="0" algn="l">
              <a:buFontTx/>
              <a:buNone/>
              <a:defRPr sz="21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381004" y="395401"/>
            <a:ext cx="5105401" cy="1210318"/>
          </a:xfrm>
          <a:noFill/>
        </p:spPr>
        <p:txBody>
          <a:bodyPr anchor="b" anchorCtr="0"/>
          <a:lstStyle>
            <a:lvl1pPr>
              <a:defRPr>
                <a:solidFill>
                  <a:schemeClr val="bg1"/>
                </a:solidFill>
              </a:defRPr>
            </a:lvl1pPr>
          </a:lstStyle>
          <a:p>
            <a:r>
              <a:rPr lang="en-US" dirty="0"/>
              <a:t>Click To Edit Master Title Style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819" y="4508105"/>
            <a:ext cx="1828800" cy="457200"/>
          </a:xfrm>
          <a:prstGeom prst="rect">
            <a:avLst/>
          </a:prstGeom>
        </p:spPr>
      </p:pic>
    </p:spTree>
    <p:extLst>
      <p:ext uri="{BB962C8B-B14F-4D97-AF65-F5344CB8AC3E}">
        <p14:creationId xmlns:p14="http://schemas.microsoft.com/office/powerpoint/2010/main" val="302574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2911" r="125"/>
          <a:stretch/>
        </p:blipFill>
        <p:spPr>
          <a:xfrm>
            <a:off x="13159" y="0"/>
            <a:ext cx="9141028" cy="5143500"/>
          </a:xfrm>
          <a:prstGeom prst="rect">
            <a:avLst/>
          </a:prstGeom>
        </p:spPr>
      </p:pic>
      <p:sp>
        <p:nvSpPr>
          <p:cNvPr id="2" name="Rectangle 1"/>
          <p:cNvSpPr/>
          <p:nvPr userDrawn="1"/>
        </p:nvSpPr>
        <p:spPr bwMode="auto">
          <a:xfrm>
            <a:off x="8" y="0"/>
            <a:ext cx="3855721" cy="51435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8102341" y="844294"/>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1"/>
                </a:solidFill>
              </a:rPr>
              <a:t>©2019 CliftonLarsonAllen LLP</a:t>
            </a:r>
          </a:p>
        </p:txBody>
      </p:sp>
      <p:sp>
        <p:nvSpPr>
          <p:cNvPr id="18"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304803" y="4274446"/>
            <a:ext cx="3284220" cy="718139"/>
          </a:xfrm>
          <a:noFill/>
        </p:spPr>
        <p:txBody>
          <a:bodyPr/>
          <a:lstStyle>
            <a:lvl1pPr marL="0" indent="0" algn="l">
              <a:buFontTx/>
              <a:buNone/>
              <a:defRPr sz="1401" b="0">
                <a:solidFill>
                  <a:srgbClr val="819F3D"/>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304803" y="3050508"/>
            <a:ext cx="3284220" cy="1167503"/>
          </a:xfrm>
          <a:noFill/>
        </p:spPr>
        <p:txBody>
          <a:bodyPr anchor="b" anchorCtr="0"/>
          <a:lstStyle>
            <a:lvl1pPr algn="l">
              <a:defRPr sz="1801">
                <a:solidFill>
                  <a:srgbClr val="819F3D"/>
                </a:solidFill>
              </a:defRPr>
            </a:lvl1pPr>
          </a:lstStyle>
          <a:p>
            <a:r>
              <a:rPr lang="en-US" dirty="0"/>
              <a:t>Section Header Layout for </a:t>
            </a:r>
            <a:br>
              <a:rPr lang="en-US" dirty="0"/>
            </a:br>
            <a:r>
              <a:rPr lang="en-US" dirty="0"/>
              <a:t>Co-Sponsored Events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28" y="912872"/>
            <a:ext cx="590549" cy="59055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276" y="1001376"/>
            <a:ext cx="1828800" cy="457200"/>
          </a:xfrm>
          <a:prstGeom prst="rect">
            <a:avLst/>
          </a:prstGeom>
        </p:spPr>
      </p:pic>
      <p:sp>
        <p:nvSpPr>
          <p:cNvPr id="24" name="TextBox 23"/>
          <p:cNvSpPr txBox="1"/>
          <p:nvPr/>
        </p:nvSpPr>
        <p:spPr>
          <a:xfrm>
            <a:off x="9363743" y="514353"/>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Tree>
    <p:extLst>
      <p:ext uri="{BB962C8B-B14F-4D97-AF65-F5344CB8AC3E}">
        <p14:creationId xmlns:p14="http://schemas.microsoft.com/office/powerpoint/2010/main" val="27541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51"/>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410996" y="3580811"/>
            <a:ext cx="5029200" cy="254044"/>
          </a:xfrm>
          <a:prstGeom prst="rect">
            <a:avLst/>
          </a:prstGeom>
          <a:noFill/>
        </p:spPr>
        <p:txBody>
          <a:bodyPr wrap="square" rtlCol="0">
            <a:spAutoFit/>
          </a:bodyPr>
          <a:lstStyle/>
          <a:p>
            <a:r>
              <a:rPr lang="en-US" sz="1051" kern="2000" spc="20" baseline="0" dirty="0">
                <a:solidFill>
                  <a:schemeClr val="bg1"/>
                </a:solidFill>
              </a:rPr>
              <a:t>WEALTH ADVISORY  |  OUTSOURCING  |  AUDIT, TAX, AND CONSULTING</a:t>
            </a:r>
          </a:p>
        </p:txBody>
      </p:sp>
      <p:sp>
        <p:nvSpPr>
          <p:cNvPr id="6" name="Rectangle 5"/>
          <p:cNvSpPr/>
          <p:nvPr/>
        </p:nvSpPr>
        <p:spPr>
          <a:xfrm>
            <a:off x="418596" y="3810153"/>
            <a:ext cx="4572000" cy="192489"/>
          </a:xfrm>
          <a:prstGeom prst="rect">
            <a:avLst/>
          </a:prstGeom>
        </p:spPr>
        <p:txBody>
          <a:bodyPr>
            <a:spAutoFit/>
          </a:bodyPr>
          <a:lstStyle/>
          <a:p>
            <a:pPr>
              <a:buNone/>
            </a:pPr>
            <a:r>
              <a:rPr lang="en-US" sz="651"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8102343" y="738301"/>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2"/>
                </a:solidFill>
              </a:rPr>
              <a:t>©2019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09" cy="595802"/>
          </a:xfrm>
          <a:prstGeom prst="rect">
            <a:avLst/>
          </a:prstGeom>
        </p:spPr>
      </p:pic>
      <p:sp>
        <p:nvSpPr>
          <p:cNvPr id="17" name="Rectangle 4"/>
          <p:cNvSpPr>
            <a:spLocks noGrp="1" noChangeArrowheads="1"/>
          </p:cNvSpPr>
          <p:nvPr>
            <p:ph type="subTitle" idx="1" hasCustomPrompt="1"/>
          </p:nvPr>
        </p:nvSpPr>
        <p:spPr>
          <a:xfrm>
            <a:off x="391963" y="1696116"/>
            <a:ext cx="5322836"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391963" y="190250"/>
            <a:ext cx="5322836" cy="1394460"/>
          </a:xfrm>
          <a:noFill/>
        </p:spPr>
        <p:txBody>
          <a:bodyPr anchor="b"/>
          <a:lstStyle>
            <a:lvl1pPr>
              <a:defRPr sz="2800">
                <a:solidFill>
                  <a:schemeClr val="bg1"/>
                </a:solidFill>
              </a:defRPr>
            </a:lvl1pPr>
          </a:lstStyle>
          <a:p>
            <a:r>
              <a:rPr lang="en-US" dirty="0"/>
              <a:t>Click To Edit Master Title Style</a:t>
            </a:r>
          </a:p>
        </p:txBody>
      </p:sp>
      <p:sp>
        <p:nvSpPr>
          <p:cNvPr id="15" name="Rectangle 14"/>
          <p:cNvSpPr/>
          <p:nvPr/>
        </p:nvSpPr>
        <p:spPr bwMode="auto">
          <a:xfrm>
            <a:off x="9691581"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1" rIns="91440" bIns="45721" numCol="1" rtlCol="0" anchor="t" anchorCtr="0" compatLnSpc="1">
            <a:prstTxWarp prst="textNoShape">
              <a:avLst/>
            </a:prstTxWarp>
          </a:bodyPr>
          <a:lstStyle/>
          <a:p>
            <a:pPr marL="0" marR="0" indent="0" algn="l" defTabSz="914456"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67" marR="0" lvl="0" indent="-285767" algn="l" defTabSz="914456"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67" marR="0" indent="-285767" algn="l" defTabSz="914456"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67" indent="-285767"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67" indent="-285767"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8" y="4483659"/>
            <a:ext cx="3539189" cy="390963"/>
          </a:xfrm>
          <a:prstGeom prst="rect">
            <a:avLst/>
          </a:prstGeom>
        </p:spPr>
      </p:pic>
    </p:spTree>
    <p:extLst>
      <p:ext uri="{BB962C8B-B14F-4D97-AF65-F5344CB8AC3E}">
        <p14:creationId xmlns:p14="http://schemas.microsoft.com/office/powerpoint/2010/main" val="300769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457200" y="1085850"/>
            <a:ext cx="82296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8686808" y="481965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4"/>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rgbClr val="939393"/>
                </a:solidFill>
              </a:rPr>
              <a:t>©2019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90" y="499097"/>
            <a:ext cx="698839" cy="704864"/>
          </a:xfrm>
          <a:prstGeom prst="rect">
            <a:avLst/>
          </a:prstGeom>
        </p:spPr>
      </p:pic>
      <p:sp>
        <p:nvSpPr>
          <p:cNvPr id="20" name="Rectangle 4"/>
          <p:cNvSpPr>
            <a:spLocks noGrp="1" noChangeArrowheads="1"/>
          </p:cNvSpPr>
          <p:nvPr>
            <p:ph type="subTitle" idx="1" hasCustomPrompt="1"/>
          </p:nvPr>
        </p:nvSpPr>
        <p:spPr>
          <a:xfrm>
            <a:off x="304803" y="3302262"/>
            <a:ext cx="4891668" cy="367202"/>
          </a:xfrm>
          <a:noFill/>
        </p:spPr>
        <p:txBody>
          <a:bodyPr/>
          <a:lstStyle>
            <a:lvl1pPr marL="0" indent="0" algn="l">
              <a:buFontTx/>
              <a:buNone/>
              <a:defRPr sz="1401" b="0">
                <a:solidFill>
                  <a:schemeClr val="bg1"/>
                </a:solidFill>
              </a:defRPr>
            </a:lvl1pPr>
          </a:lstStyle>
          <a:p>
            <a:r>
              <a:rPr lang="en-US" dirty="0"/>
              <a:t>Click To Edit Master Subtitle Style</a:t>
            </a:r>
          </a:p>
        </p:txBody>
      </p:sp>
      <p:sp>
        <p:nvSpPr>
          <p:cNvPr id="22" name="Rectangle 3"/>
          <p:cNvSpPr>
            <a:spLocks noGrp="1" noChangeArrowheads="1"/>
          </p:cNvSpPr>
          <p:nvPr>
            <p:ph type="ctrTitle" hasCustomPrompt="1"/>
          </p:nvPr>
        </p:nvSpPr>
        <p:spPr>
          <a:xfrm>
            <a:off x="304803" y="2236904"/>
            <a:ext cx="4891668" cy="1008920"/>
          </a:xfrm>
          <a:noFill/>
        </p:spPr>
        <p:txBody>
          <a:bodyPr anchor="b" anchorCtr="0"/>
          <a:lstStyle>
            <a:lvl1pPr algn="l">
              <a:defRPr sz="2400">
                <a:solidFill>
                  <a:schemeClr val="bg1"/>
                </a:solidFill>
              </a:defRPr>
            </a:lvl1pPr>
          </a:lstStyle>
          <a:p>
            <a:r>
              <a:rPr lang="en-US" dirty="0"/>
              <a:t>Click To Edit Master Title Style</a:t>
            </a:r>
          </a:p>
        </p:txBody>
      </p:sp>
      <p:sp>
        <p:nvSpPr>
          <p:cNvPr id="18"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4" y="4500419"/>
            <a:ext cx="5029200" cy="254044"/>
          </a:xfrm>
          <a:prstGeom prst="rect">
            <a:avLst/>
          </a:prstGeom>
          <a:noFill/>
        </p:spPr>
        <p:txBody>
          <a:bodyPr wrap="square" rtlCol="0">
            <a:spAutoFit/>
          </a:bodyPr>
          <a:lstStyle/>
          <a:p>
            <a:r>
              <a:rPr lang="en-US" sz="1051" kern="2000" spc="20" baseline="0" dirty="0">
                <a:solidFill>
                  <a:schemeClr val="accent1">
                    <a:lumMod val="40000"/>
                    <a:lumOff val="60000"/>
                  </a:schemeClr>
                </a:solidFill>
              </a:rPr>
              <a:t>WEALTH ADVISORY  |  OUTSOURCING  |  AUDIT, TAX, AND CONSULTING</a:t>
            </a:r>
          </a:p>
        </p:txBody>
      </p:sp>
      <p:sp>
        <p:nvSpPr>
          <p:cNvPr id="21" name="Rectangle 20"/>
          <p:cNvSpPr/>
          <p:nvPr userDrawn="1"/>
        </p:nvSpPr>
        <p:spPr>
          <a:xfrm>
            <a:off x="318979" y="4729761"/>
            <a:ext cx="4572000" cy="192489"/>
          </a:xfrm>
          <a:prstGeom prst="rect">
            <a:avLst/>
          </a:prstGeom>
        </p:spPr>
        <p:txBody>
          <a:bodyPr>
            <a:spAutoFit/>
          </a:bodyPr>
          <a:lstStyle/>
          <a:p>
            <a:pPr>
              <a:buNone/>
            </a:pPr>
            <a:r>
              <a:rPr lang="en-US" sz="651" dirty="0">
                <a:solidFill>
                  <a:schemeClr val="accent1">
                    <a:lumMod val="40000"/>
                    <a:lumOff val="60000"/>
                  </a:scheme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54334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4"/>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rgbClr val="939393"/>
                </a:solidFill>
              </a:rPr>
              <a:t>©2019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90" y="499097"/>
            <a:ext cx="698839" cy="704864"/>
          </a:xfrm>
          <a:prstGeom prst="rect">
            <a:avLst/>
          </a:prstGeom>
        </p:spPr>
      </p:pic>
      <p:sp>
        <p:nvSpPr>
          <p:cNvPr id="18"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4" y="4500419"/>
            <a:ext cx="5029200" cy="254044"/>
          </a:xfrm>
          <a:prstGeom prst="rect">
            <a:avLst/>
          </a:prstGeom>
          <a:noFill/>
        </p:spPr>
        <p:txBody>
          <a:bodyPr wrap="square" rtlCol="0">
            <a:spAutoFit/>
          </a:bodyPr>
          <a:lstStyle/>
          <a:p>
            <a:r>
              <a:rPr lang="en-US" sz="1051" kern="2000" spc="20" baseline="0" dirty="0">
                <a:solidFill>
                  <a:schemeClr val="accent2">
                    <a:lumMod val="40000"/>
                    <a:lumOff val="60000"/>
                  </a:schemeClr>
                </a:solidFill>
              </a:rPr>
              <a:t>WEALTH ADVISORY  |  OUTSOURCING  |  AUDIT, TAX, AND CONSULTING</a:t>
            </a:r>
          </a:p>
        </p:txBody>
      </p:sp>
      <p:sp>
        <p:nvSpPr>
          <p:cNvPr id="21" name="Rectangle 20"/>
          <p:cNvSpPr/>
          <p:nvPr userDrawn="1"/>
        </p:nvSpPr>
        <p:spPr>
          <a:xfrm>
            <a:off x="318979" y="4729761"/>
            <a:ext cx="4572000" cy="192489"/>
          </a:xfrm>
          <a:prstGeom prst="rect">
            <a:avLst/>
          </a:prstGeom>
        </p:spPr>
        <p:txBody>
          <a:bodyPr>
            <a:spAutoFit/>
          </a:bodyPr>
          <a:lstStyle/>
          <a:p>
            <a:pPr>
              <a:buNone/>
            </a:pPr>
            <a:r>
              <a:rPr lang="en-US" sz="651" dirty="0">
                <a:solidFill>
                  <a:schemeClr val="accent2">
                    <a:lumMod val="40000"/>
                    <a:lumOff val="60000"/>
                  </a:schemeClr>
                </a:solidFill>
              </a:rPr>
              <a:t>Investment advisory services are offered through CliftonLarsonAllen Wealth Advisors, LLC, an SEC-registered investment advisor</a:t>
            </a:r>
          </a:p>
        </p:txBody>
      </p:sp>
      <p:sp>
        <p:nvSpPr>
          <p:cNvPr id="14" name="Rectangle 4"/>
          <p:cNvSpPr>
            <a:spLocks noGrp="1" noChangeArrowheads="1"/>
          </p:cNvSpPr>
          <p:nvPr>
            <p:ph type="subTitle" idx="1" hasCustomPrompt="1"/>
          </p:nvPr>
        </p:nvSpPr>
        <p:spPr>
          <a:xfrm>
            <a:off x="304803" y="3302262"/>
            <a:ext cx="4891668" cy="367202"/>
          </a:xfrm>
          <a:noFill/>
        </p:spPr>
        <p:txBody>
          <a:bodyPr/>
          <a:lstStyle>
            <a:lvl1pPr marL="0" indent="0" algn="l">
              <a:buFontTx/>
              <a:buNone/>
              <a:defRPr sz="1401"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304803" y="2236904"/>
            <a:ext cx="4891668" cy="1008920"/>
          </a:xfrm>
          <a:noFill/>
        </p:spPr>
        <p:txBody>
          <a:bodyPr anchor="b" anchorCtr="0"/>
          <a:lstStyle>
            <a:lvl1pPr algn="l">
              <a:defRPr sz="2400">
                <a:solidFill>
                  <a:schemeClr val="bg1"/>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8" y="1085850"/>
            <a:ext cx="4038601" cy="3429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8" y="1085850"/>
            <a:ext cx="4038601" cy="3429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071562"/>
            <a:ext cx="4040188" cy="479822"/>
          </a:xfrm>
        </p:spPr>
        <p:txBody>
          <a:bodyPr anchor="b"/>
          <a:lstStyle>
            <a:lvl1pPr marL="0" indent="0">
              <a:buNone/>
              <a:defRPr sz="2400" b="1">
                <a:solidFill>
                  <a:srgbClr val="C8712D"/>
                </a:solidFill>
              </a:defRPr>
            </a:lvl1pPr>
            <a:lvl2pPr marL="457229" indent="0">
              <a:buNone/>
              <a:defRPr sz="2000" b="1"/>
            </a:lvl2pPr>
            <a:lvl3pPr marL="914456" indent="0">
              <a:buNone/>
              <a:defRPr sz="1801" b="1"/>
            </a:lvl3pPr>
            <a:lvl4pPr marL="1371686" indent="0">
              <a:buNone/>
              <a:defRPr sz="1600" b="1"/>
            </a:lvl4pPr>
            <a:lvl5pPr marL="1828915" indent="0">
              <a:buNone/>
              <a:defRPr sz="1600" b="1"/>
            </a:lvl5pPr>
            <a:lvl6pPr marL="2286143" indent="0">
              <a:buNone/>
              <a:defRPr sz="1600" b="1"/>
            </a:lvl6pPr>
            <a:lvl7pPr marL="2743370" indent="0">
              <a:buNone/>
              <a:defRPr sz="1600" b="1"/>
            </a:lvl7pPr>
            <a:lvl8pPr marL="3200601" indent="0">
              <a:buNone/>
              <a:defRPr sz="1600" b="1"/>
            </a:lvl8pPr>
            <a:lvl9pPr marL="3657830" indent="0">
              <a:buNone/>
              <a:defRPr sz="1600" b="1"/>
            </a:lvl9pPr>
          </a:lstStyle>
          <a:p>
            <a:pPr lvl="0"/>
            <a:r>
              <a:rPr lang="en-US"/>
              <a:t>Edit Master text styles</a:t>
            </a:r>
          </a:p>
        </p:txBody>
      </p:sp>
      <p:sp>
        <p:nvSpPr>
          <p:cNvPr id="4" name="Content Placeholder 3"/>
          <p:cNvSpPr>
            <a:spLocks noGrp="1"/>
          </p:cNvSpPr>
          <p:nvPr>
            <p:ph sz="half" idx="2"/>
          </p:nvPr>
        </p:nvSpPr>
        <p:spPr>
          <a:xfrm>
            <a:off x="457203" y="1551384"/>
            <a:ext cx="4040188" cy="2963466"/>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1" y="1071562"/>
            <a:ext cx="4041775" cy="479822"/>
          </a:xfrm>
        </p:spPr>
        <p:txBody>
          <a:bodyPr anchor="b"/>
          <a:lstStyle>
            <a:lvl1pPr marL="0" indent="0">
              <a:buNone/>
              <a:defRPr sz="2400" b="1">
                <a:solidFill>
                  <a:srgbClr val="C8712D"/>
                </a:solidFill>
              </a:defRPr>
            </a:lvl1pPr>
            <a:lvl2pPr marL="457229" indent="0">
              <a:buNone/>
              <a:defRPr sz="2000" b="1"/>
            </a:lvl2pPr>
            <a:lvl3pPr marL="914456" indent="0">
              <a:buNone/>
              <a:defRPr sz="1801" b="1"/>
            </a:lvl3pPr>
            <a:lvl4pPr marL="1371686" indent="0">
              <a:buNone/>
              <a:defRPr sz="1600" b="1"/>
            </a:lvl4pPr>
            <a:lvl5pPr marL="1828915" indent="0">
              <a:buNone/>
              <a:defRPr sz="1600" b="1"/>
            </a:lvl5pPr>
            <a:lvl6pPr marL="2286143" indent="0">
              <a:buNone/>
              <a:defRPr sz="1600" b="1"/>
            </a:lvl6pPr>
            <a:lvl7pPr marL="2743370" indent="0">
              <a:buNone/>
              <a:defRPr sz="1600" b="1"/>
            </a:lvl7pPr>
            <a:lvl8pPr marL="3200601" indent="0">
              <a:buNone/>
              <a:defRPr sz="1600" b="1"/>
            </a:lvl8pPr>
            <a:lvl9pPr marL="3657830" indent="0">
              <a:buNone/>
              <a:defRPr sz="1600" b="1"/>
            </a:lvl9pPr>
          </a:lstStyle>
          <a:p>
            <a:pPr lvl="0"/>
            <a:r>
              <a:rPr lang="en-US"/>
              <a:t>Edit Master text styles</a:t>
            </a:r>
          </a:p>
        </p:txBody>
      </p:sp>
      <p:sp>
        <p:nvSpPr>
          <p:cNvPr id="6" name="Content Placeholder 5"/>
          <p:cNvSpPr>
            <a:spLocks noGrp="1"/>
          </p:cNvSpPr>
          <p:nvPr>
            <p:ph sz="quarter" idx="4"/>
          </p:nvPr>
        </p:nvSpPr>
        <p:spPr>
          <a:xfrm>
            <a:off x="4645031" y="1551384"/>
            <a:ext cx="4041775" cy="2963466"/>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8686808" y="4800600"/>
            <a:ext cx="39578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7">
            <a:extLst>
              <a:ext uri="{28A0092B-C50C-407E-A947-70E740481C1C}">
                <a14:useLocalDpi xmlns:a14="http://schemas.microsoft.com/office/drawing/2010/main" val="0"/>
              </a:ext>
            </a:extLst>
          </a:blip>
          <a:srcRect t="75185" b="17071"/>
          <a:stretch/>
        </p:blipFill>
        <p:spPr>
          <a:xfrm>
            <a:off x="-258" y="4766733"/>
            <a:ext cx="9137820" cy="397934"/>
          </a:xfrm>
          <a:prstGeom prst="rect">
            <a:avLst/>
          </a:prstGeom>
        </p:spPr>
      </p:pic>
      <p:sp>
        <p:nvSpPr>
          <p:cNvPr id="14" name="Slide Number Placeholder 5"/>
          <p:cNvSpPr>
            <a:spLocks noGrp="1"/>
          </p:cNvSpPr>
          <p:nvPr>
            <p:ph type="sldNum" sz="quarter" idx="4"/>
          </p:nvPr>
        </p:nvSpPr>
        <p:spPr>
          <a:xfrm>
            <a:off x="8686808" y="4781550"/>
            <a:ext cx="395781"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1028700"/>
            <a:ext cx="82296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7204"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8102341" y="844294"/>
            <a:ext cx="1771652" cy="311669"/>
          </a:xfrm>
          <a:prstGeom prst="rect">
            <a:avLst/>
          </a:prstGeom>
        </p:spPr>
        <p:txBody>
          <a:bodyPr vert="horz" lIns="91440" tIns="45721" rIns="91440" bIns="45721"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t>©2019 CliftonLarsonAllen LLP</a:t>
            </a:r>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803" y="4800600"/>
            <a:ext cx="305892" cy="308528"/>
          </a:xfrm>
          <a:prstGeom prst="rect">
            <a:avLst/>
          </a:prstGeom>
        </p:spPr>
      </p:pic>
      <p:sp>
        <p:nvSpPr>
          <p:cNvPr id="2" name="TextBox 1"/>
          <p:cNvSpPr txBox="1"/>
          <p:nvPr userDrawn="1"/>
        </p:nvSpPr>
        <p:spPr>
          <a:xfrm>
            <a:off x="794656" y="4825693"/>
            <a:ext cx="4105765" cy="276999"/>
          </a:xfrm>
          <a:prstGeom prst="rect">
            <a:avLst/>
          </a:prstGeom>
          <a:noFill/>
        </p:spPr>
        <p:txBody>
          <a:bodyPr wrap="square" rtlCol="0">
            <a:sp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mn-lt"/>
                <a:ea typeface="+mn-ea"/>
                <a:cs typeface="+mn-cs"/>
              </a:rPr>
              <a:t>Create Opportunities</a:t>
            </a:r>
            <a:endParaRPr lang="en-US" sz="1100" b="0" kern="1200" dirty="0">
              <a:solidFill>
                <a:schemeClr val="bg1"/>
              </a:solidFill>
              <a:effectLst/>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77"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 id="2147483670" r:id="rId13"/>
    <p:sldLayoutId id="2147483675" r:id="rId14"/>
    <p:sldLayoutId id="2147483676" r:id="rId15"/>
  </p:sldLayoutIdLst>
  <p:hf hdr="0" ftr="0" dt="0"/>
  <p:txStyles>
    <p:titleStyle>
      <a:lvl1pPr algn="l" rtl="0" eaLnBrk="1" fontAlgn="base" hangingPunct="1">
        <a:spcBef>
          <a:spcPct val="0"/>
        </a:spcBef>
        <a:spcAft>
          <a:spcPct val="0"/>
        </a:spcAft>
        <a:defRPr sz="3001"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29"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56"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86"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915"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23" indent="-342923"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96" indent="-285767"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71" indent="-228616"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300" indent="-228616"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531" indent="-228616"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759" indent="-228616" algn="l" rtl="0" eaLnBrk="1" fontAlgn="base" hangingPunct="1">
        <a:spcBef>
          <a:spcPct val="20000"/>
        </a:spcBef>
        <a:spcAft>
          <a:spcPct val="0"/>
        </a:spcAft>
        <a:buFont typeface="Arial" charset="0"/>
        <a:buChar char="–"/>
        <a:defRPr>
          <a:solidFill>
            <a:schemeClr val="tx1"/>
          </a:solidFill>
          <a:latin typeface="+mn-lt"/>
          <a:ea typeface="+mn-ea"/>
        </a:defRPr>
      </a:lvl6pPr>
      <a:lvl7pPr marL="2971986" indent="-228616" algn="l" rtl="0" eaLnBrk="1" fontAlgn="base" hangingPunct="1">
        <a:spcBef>
          <a:spcPct val="20000"/>
        </a:spcBef>
        <a:spcAft>
          <a:spcPct val="0"/>
        </a:spcAft>
        <a:buFont typeface="Arial" charset="0"/>
        <a:buChar char="–"/>
        <a:defRPr>
          <a:solidFill>
            <a:schemeClr val="tx1"/>
          </a:solidFill>
          <a:latin typeface="+mn-lt"/>
          <a:ea typeface="+mn-ea"/>
        </a:defRPr>
      </a:lvl7pPr>
      <a:lvl8pPr marL="3429215" indent="-228616" algn="l" rtl="0" eaLnBrk="1" fontAlgn="base" hangingPunct="1">
        <a:spcBef>
          <a:spcPct val="20000"/>
        </a:spcBef>
        <a:spcAft>
          <a:spcPct val="0"/>
        </a:spcAft>
        <a:buFont typeface="Arial" charset="0"/>
        <a:buChar char="–"/>
        <a:defRPr>
          <a:solidFill>
            <a:schemeClr val="tx1"/>
          </a:solidFill>
          <a:latin typeface="+mn-lt"/>
          <a:ea typeface="+mn-ea"/>
        </a:defRPr>
      </a:lvl8pPr>
      <a:lvl9pPr marL="3886444" indent="-228616"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56" rtl="0" eaLnBrk="1" latinLnBrk="0" hangingPunct="1">
        <a:defRPr sz="1801" kern="1200">
          <a:solidFill>
            <a:schemeClr val="tx1"/>
          </a:solidFill>
          <a:latin typeface="+mn-lt"/>
          <a:ea typeface="+mn-ea"/>
          <a:cs typeface="+mn-cs"/>
        </a:defRPr>
      </a:lvl1pPr>
      <a:lvl2pPr marL="457229" algn="l" defTabSz="914456" rtl="0" eaLnBrk="1" latinLnBrk="0" hangingPunct="1">
        <a:defRPr sz="1801" kern="1200">
          <a:solidFill>
            <a:schemeClr val="tx1"/>
          </a:solidFill>
          <a:latin typeface="+mn-lt"/>
          <a:ea typeface="+mn-ea"/>
          <a:cs typeface="+mn-cs"/>
        </a:defRPr>
      </a:lvl2pPr>
      <a:lvl3pPr marL="914456" algn="l" defTabSz="914456" rtl="0" eaLnBrk="1" latinLnBrk="0" hangingPunct="1">
        <a:defRPr sz="1801" kern="1200">
          <a:solidFill>
            <a:schemeClr val="tx1"/>
          </a:solidFill>
          <a:latin typeface="+mn-lt"/>
          <a:ea typeface="+mn-ea"/>
          <a:cs typeface="+mn-cs"/>
        </a:defRPr>
      </a:lvl3pPr>
      <a:lvl4pPr marL="1371686" algn="l" defTabSz="914456" rtl="0" eaLnBrk="1" latinLnBrk="0" hangingPunct="1">
        <a:defRPr sz="1801" kern="1200">
          <a:solidFill>
            <a:schemeClr val="tx1"/>
          </a:solidFill>
          <a:latin typeface="+mn-lt"/>
          <a:ea typeface="+mn-ea"/>
          <a:cs typeface="+mn-cs"/>
        </a:defRPr>
      </a:lvl4pPr>
      <a:lvl5pPr marL="1828915" algn="l" defTabSz="914456" rtl="0" eaLnBrk="1" latinLnBrk="0" hangingPunct="1">
        <a:defRPr sz="1801" kern="1200">
          <a:solidFill>
            <a:schemeClr val="tx1"/>
          </a:solidFill>
          <a:latin typeface="+mn-lt"/>
          <a:ea typeface="+mn-ea"/>
          <a:cs typeface="+mn-cs"/>
        </a:defRPr>
      </a:lvl5pPr>
      <a:lvl6pPr marL="2286143" algn="l" defTabSz="914456" rtl="0" eaLnBrk="1" latinLnBrk="0" hangingPunct="1">
        <a:defRPr sz="1801" kern="1200">
          <a:solidFill>
            <a:schemeClr val="tx1"/>
          </a:solidFill>
          <a:latin typeface="+mn-lt"/>
          <a:ea typeface="+mn-ea"/>
          <a:cs typeface="+mn-cs"/>
        </a:defRPr>
      </a:lvl6pPr>
      <a:lvl7pPr marL="2743370" algn="l" defTabSz="914456" rtl="0" eaLnBrk="1" latinLnBrk="0" hangingPunct="1">
        <a:defRPr sz="1801" kern="1200">
          <a:solidFill>
            <a:schemeClr val="tx1"/>
          </a:solidFill>
          <a:latin typeface="+mn-lt"/>
          <a:ea typeface="+mn-ea"/>
          <a:cs typeface="+mn-cs"/>
        </a:defRPr>
      </a:lvl7pPr>
      <a:lvl8pPr marL="3200601" algn="l" defTabSz="914456" rtl="0" eaLnBrk="1" latinLnBrk="0" hangingPunct="1">
        <a:defRPr sz="1801" kern="1200">
          <a:solidFill>
            <a:schemeClr val="tx1"/>
          </a:solidFill>
          <a:latin typeface="+mn-lt"/>
          <a:ea typeface="+mn-ea"/>
          <a:cs typeface="+mn-cs"/>
        </a:defRPr>
      </a:lvl8pPr>
      <a:lvl9pPr marL="3657830" algn="l" defTabSz="91445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3.png"/><Relationship Id="rId3" Type="http://schemas.openxmlformats.org/officeDocument/2006/relationships/hyperlink" Target="https://www.claconnect.com/resources/articles/2018/best-practices-for-nonprofit-board-governance-a-report-from-the-field" TargetMode="External"/><Relationship Id="rId7" Type="http://schemas.openxmlformats.org/officeDocument/2006/relationships/diagramData" Target="../diagrams/data2.xml"/><Relationship Id="rId12"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11" Type="http://schemas.microsoft.com/office/2007/relationships/diagramDrawing" Target="../diagrams/drawing2.xml"/><Relationship Id="rId5" Type="http://schemas.openxmlformats.org/officeDocument/2006/relationships/hyperlink" Target="https://www.claconnect.com/resources/articles/2018/seven-ways-to-improve-engagement-with-your-nonprofit-financial-reports" TargetMode="External"/><Relationship Id="rId10" Type="http://schemas.openxmlformats.org/officeDocument/2006/relationships/diagramColors" Target="../diagrams/colors2.xml"/><Relationship Id="rId4" Type="http://schemas.openxmlformats.org/officeDocument/2006/relationships/image" Target="../media/image20.png"/><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law.lis.virginia.gov/vacode/title58.1/chapter6/section58.1-609.1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Frank.Giardini@claconnect.com" TargetMode="External"/><Relationship Id="rId2" Type="http://schemas.openxmlformats.org/officeDocument/2006/relationships/hyperlink" Target="mailto:Nat.Bartholomew@CLAconnect.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153" y="1778739"/>
            <a:ext cx="5322836" cy="367202"/>
          </a:xfrm>
        </p:spPr>
        <p:txBody>
          <a:bodyPr/>
          <a:lstStyle/>
          <a:p>
            <a:r>
              <a:rPr lang="en-US" sz="2000" dirty="0"/>
              <a:t>Audit, Tax and Consulting Services</a:t>
            </a:r>
          </a:p>
        </p:txBody>
      </p:sp>
      <p:sp>
        <p:nvSpPr>
          <p:cNvPr id="2" name="Title 1"/>
          <p:cNvSpPr>
            <a:spLocks noGrp="1"/>
          </p:cNvSpPr>
          <p:nvPr>
            <p:ph type="title"/>
          </p:nvPr>
        </p:nvSpPr>
        <p:spPr>
          <a:xfrm>
            <a:off x="405063" y="1104944"/>
            <a:ext cx="8333874" cy="313937"/>
          </a:xfrm>
        </p:spPr>
        <p:txBody>
          <a:bodyPr/>
          <a:lstStyle/>
          <a:p>
            <a:r>
              <a:rPr lang="en-US" sz="3600" dirty="0"/>
              <a:t>Marine Corps Association and Foundation</a:t>
            </a:r>
            <a:br>
              <a:rPr lang="en-US" sz="3600" dirty="0"/>
            </a:br>
            <a:r>
              <a:rPr lang="en-US" sz="2000" dirty="0"/>
              <a:t>February 9, 2021</a:t>
            </a:r>
            <a:endParaRPr lang="en-US" sz="2000" b="0" i="1" dirty="0"/>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p:cNvGrpSpPr/>
          <p:nvPr/>
        </p:nvGrpSpPr>
        <p:grpSpPr>
          <a:xfrm>
            <a:off x="5527040" y="7157085"/>
            <a:ext cx="1833880" cy="2350135"/>
            <a:chOff x="0" y="0"/>
            <a:chExt cx="1834338" cy="235022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563" y="0"/>
              <a:ext cx="866775" cy="866775"/>
            </a:xfrm>
            <a:prstGeom prst="rect">
              <a:avLst/>
            </a:prstGeom>
          </p:spPr>
        </p:pic>
        <p:sp>
          <p:nvSpPr>
            <p:cNvPr id="7" name="Text Box 2"/>
            <p:cNvSpPr txBox="1">
              <a:spLocks noChangeArrowheads="1"/>
            </p:cNvSpPr>
            <p:nvPr/>
          </p:nvSpPr>
          <p:spPr bwMode="auto">
            <a:xfrm>
              <a:off x="0" y="1116419"/>
              <a:ext cx="1757045" cy="1233805"/>
            </a:xfrm>
            <a:prstGeom prst="rect">
              <a:avLst/>
            </a:prstGeom>
            <a:noFill/>
            <a:ln w="9525">
              <a:noFill/>
              <a:miter lim="800000"/>
              <a:headEnd/>
              <a:tailEnd/>
            </a:ln>
          </p:spPr>
          <p:txBody>
            <a:bodyPr rot="0" vert="horz" wrap="square" lIns="91440" tIns="45720" rIns="91440" bIns="45720" anchor="t" anchorCtr="0">
              <a:noAutofit/>
            </a:bodyPr>
            <a:lstStyle/>
            <a:p>
              <a:pPr marL="0" marR="0" algn="r">
                <a:spcBef>
                  <a:spcPts val="0"/>
                </a:spcBef>
                <a:spcAft>
                  <a:spcPts val="0"/>
                </a:spcAft>
              </a:pPr>
              <a:r>
                <a:rPr lang="en-US" sz="1200" b="1">
                  <a:solidFill>
                    <a:srgbClr val="1F80BC"/>
                  </a:solidFill>
                  <a:effectLst/>
                  <a:latin typeface="Calibri" panose="020F0502020204030204" pitchFamily="34" charset="0"/>
                  <a:ea typeface="Times New Roman" panose="02020603050405020304" pitchFamily="18" charset="0"/>
                  <a:cs typeface="Times New Roman" panose="02020603050405020304" pitchFamily="18" charset="0"/>
                </a:rPr>
                <a:t>CLAconnect.com</a:t>
              </a:r>
              <a:endParaRPr lang="en-US" sz="120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1200" b="1">
                  <a:solidFill>
                    <a:srgbClr val="1F80BC"/>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r">
                <a:spcBef>
                  <a:spcPts val="0"/>
                </a:spcBef>
                <a:spcAft>
                  <a:spcPts val="600"/>
                </a:spcAft>
              </a:pPr>
              <a:r>
                <a:rPr lang="en-US" sz="1000" b="1">
                  <a:solidFill>
                    <a:srgbClr val="1F80BC"/>
                  </a:solidFill>
                  <a:effectLst/>
                  <a:latin typeface="Calibri" panose="020F0502020204030204" pitchFamily="34" charset="0"/>
                  <a:ea typeface="Times New Roman" panose="02020603050405020304" pitchFamily="18" charset="0"/>
                  <a:cs typeface="Times New Roman" panose="02020603050405020304" pitchFamily="18" charset="0"/>
                </a:rPr>
                <a:t>WEALTH ADVISORY</a:t>
              </a:r>
              <a:endParaRPr lang="en-US" sz="1200">
                <a:effectLst/>
                <a:latin typeface="Times New Roman" panose="02020603050405020304" pitchFamily="18" charset="0"/>
                <a:ea typeface="Times New Roman" panose="02020603050405020304" pitchFamily="18" charset="0"/>
              </a:endParaRPr>
            </a:p>
            <a:p>
              <a:pPr marL="0" marR="0" algn="r">
                <a:spcBef>
                  <a:spcPts val="0"/>
                </a:spcBef>
                <a:spcAft>
                  <a:spcPts val="600"/>
                </a:spcAft>
              </a:pPr>
              <a:r>
                <a:rPr lang="en-US" sz="1000" b="1">
                  <a:solidFill>
                    <a:srgbClr val="1F80BC"/>
                  </a:solidFill>
                  <a:effectLst/>
                  <a:latin typeface="Calibri" panose="020F0502020204030204" pitchFamily="34" charset="0"/>
                  <a:ea typeface="Times New Roman" panose="02020603050405020304" pitchFamily="18" charset="0"/>
                  <a:cs typeface="Times New Roman" panose="02020603050405020304" pitchFamily="18" charset="0"/>
                </a:rPr>
                <a:t>OUTSOURCING</a:t>
              </a:r>
              <a:endParaRPr lang="en-US" sz="1200">
                <a:effectLst/>
                <a:latin typeface="Times New Roman" panose="02020603050405020304" pitchFamily="18" charset="0"/>
                <a:ea typeface="Times New Roman" panose="02020603050405020304" pitchFamily="18" charset="0"/>
              </a:endParaRPr>
            </a:p>
            <a:p>
              <a:pPr marL="0" marR="0" algn="r">
                <a:spcBef>
                  <a:spcPts val="0"/>
                </a:spcBef>
                <a:spcAft>
                  <a:spcPts val="600"/>
                </a:spcAft>
              </a:pPr>
              <a:r>
                <a:rPr lang="en-US" sz="1000" b="1">
                  <a:solidFill>
                    <a:srgbClr val="1F80BC"/>
                  </a:solidFill>
                  <a:effectLst/>
                  <a:latin typeface="Calibri" panose="020F0502020204030204" pitchFamily="34" charset="0"/>
                  <a:ea typeface="Times New Roman" panose="02020603050405020304" pitchFamily="18" charset="0"/>
                  <a:cs typeface="Times New Roman" panose="02020603050405020304" pitchFamily="18" charset="0"/>
                </a:rPr>
                <a:t>AUDIT, TAX, AND</a:t>
              </a:r>
              <a:br>
                <a:rPr lang="en-US" sz="1000" b="1">
                  <a:solidFill>
                    <a:srgbClr val="1F80BC"/>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00" b="1">
                  <a:solidFill>
                    <a:srgbClr val="1F80BC"/>
                  </a:solidFill>
                  <a:effectLst/>
                  <a:latin typeface="Calibri" panose="020F0502020204030204" pitchFamily="34" charset="0"/>
                  <a:ea typeface="Times New Roman" panose="02020603050405020304" pitchFamily="18" charset="0"/>
                  <a:cs typeface="Times New Roman" panose="02020603050405020304" pitchFamily="18" charset="0"/>
                </a:rPr>
                <a:t>CONSULTING</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41379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Association Experience = Added Value</a:t>
            </a:r>
          </a:p>
        </p:txBody>
      </p:sp>
      <p:sp>
        <p:nvSpPr>
          <p:cNvPr id="3" name="Content Placeholder 2"/>
          <p:cNvSpPr>
            <a:spLocks noGrp="1"/>
          </p:cNvSpPr>
          <p:nvPr>
            <p:ph idx="1"/>
          </p:nvPr>
        </p:nvSpPr>
        <p:spPr/>
        <p:txBody>
          <a:bodyPr/>
          <a:lstStyle/>
          <a:p>
            <a:endParaRPr lang="en-US" sz="1400" dirty="0"/>
          </a:p>
          <a:p>
            <a:r>
              <a:rPr lang="en-US" sz="1400" dirty="0"/>
              <a:t>Our association practice is one of the largest in the country, serving approximately 2,000 associations and membership organizations with operating budgets from $100,000 to $300 million.</a:t>
            </a:r>
          </a:p>
          <a:p>
            <a:endParaRPr lang="en-US" sz="1400" dirty="0"/>
          </a:p>
          <a:p>
            <a:r>
              <a:rPr lang="en-US" sz="1400" dirty="0"/>
              <a:t>A unique approach:</a:t>
            </a:r>
          </a:p>
          <a:p>
            <a:pPr lvl="1"/>
            <a:r>
              <a:rPr lang="en-US" sz="1400" dirty="0"/>
              <a:t>Event Partner of the American Society of Association Executives (ASAE)</a:t>
            </a:r>
          </a:p>
          <a:p>
            <a:pPr lvl="1"/>
            <a:r>
              <a:rPr lang="en-US" sz="1400" dirty="0"/>
              <a:t>Team members lead numerous volunteer committees</a:t>
            </a:r>
          </a:p>
          <a:p>
            <a:pPr lvl="1"/>
            <a:r>
              <a:rPr lang="en-US" sz="1400" dirty="0"/>
              <a:t>Frequently speak and write as thought leaders in the industry </a:t>
            </a:r>
          </a:p>
          <a:p>
            <a:endParaRPr lang="en-US" sz="1400" dirty="0"/>
          </a:p>
          <a:p>
            <a:pPr marL="457229" lvl="1" indent="0">
              <a:buNone/>
            </a:pPr>
            <a:endParaRPr lang="en-US" sz="1400" dirty="0"/>
          </a:p>
        </p:txBody>
      </p:sp>
      <p:sp>
        <p:nvSpPr>
          <p:cNvPr id="4" name="Slide Number Placeholder 3"/>
          <p:cNvSpPr>
            <a:spLocks noGrp="1"/>
          </p:cNvSpPr>
          <p:nvPr>
            <p:ph type="sldNum" sz="quarter" idx="4"/>
          </p:nvPr>
        </p:nvSpPr>
        <p:spPr/>
        <p:txBody>
          <a:bodyPr/>
          <a:lstStyle/>
          <a:p>
            <a:r>
              <a:rPr lang="en-US" dirty="0"/>
              <a:t>4</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510189" y="2076449"/>
            <a:ext cx="1615716" cy="1713125"/>
          </a:xfrm>
          <a:prstGeom prst="rect">
            <a:avLst/>
          </a:prstGeom>
          <a:noFill/>
        </p:spPr>
      </p:pic>
    </p:spTree>
    <p:extLst>
      <p:ext uri="{BB962C8B-B14F-4D97-AF65-F5344CB8AC3E}">
        <p14:creationId xmlns:p14="http://schemas.microsoft.com/office/powerpoint/2010/main" val="69464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28CA-FE93-431C-93BA-89F5BEE324D3}"/>
              </a:ext>
            </a:extLst>
          </p:cNvPr>
          <p:cNvSpPr>
            <a:spLocks noGrp="1"/>
          </p:cNvSpPr>
          <p:nvPr>
            <p:ph type="title"/>
          </p:nvPr>
        </p:nvSpPr>
        <p:spPr/>
        <p:txBody>
          <a:bodyPr/>
          <a:lstStyle/>
          <a:p>
            <a:r>
              <a:rPr lang="en-US" dirty="0"/>
              <a:t>Not Just Associations … Military Associations</a:t>
            </a:r>
          </a:p>
        </p:txBody>
      </p:sp>
      <p:sp>
        <p:nvSpPr>
          <p:cNvPr id="3" name="Content Placeholder 2">
            <a:extLst>
              <a:ext uri="{FF2B5EF4-FFF2-40B4-BE49-F238E27FC236}">
                <a16:creationId xmlns:a16="http://schemas.microsoft.com/office/drawing/2014/main" id="{AB70A0DF-5067-45BF-963F-F3B87C78D992}"/>
              </a:ext>
            </a:extLst>
          </p:cNvPr>
          <p:cNvSpPr>
            <a:spLocks noGrp="1"/>
          </p:cNvSpPr>
          <p:nvPr>
            <p:ph idx="1"/>
          </p:nvPr>
        </p:nvSpPr>
        <p:spPr/>
        <p:txBody>
          <a:bodyPr/>
          <a:lstStyle/>
          <a:p>
            <a:r>
              <a:rPr lang="en-US" sz="2400" dirty="0"/>
              <a:t>Air Force Association</a:t>
            </a:r>
          </a:p>
          <a:p>
            <a:r>
              <a:rPr lang="en-US" sz="2400" dirty="0"/>
              <a:t>Association of the United States Army</a:t>
            </a:r>
          </a:p>
          <a:p>
            <a:r>
              <a:rPr lang="en-US" sz="2400" dirty="0"/>
              <a:t>Marine Corps Association</a:t>
            </a:r>
          </a:p>
          <a:p>
            <a:r>
              <a:rPr lang="en-US" sz="2400" dirty="0"/>
              <a:t>Military Officers Association of America</a:t>
            </a:r>
          </a:p>
          <a:p>
            <a:endParaRPr lang="en-US" sz="2400" dirty="0"/>
          </a:p>
          <a:p>
            <a:r>
              <a:rPr lang="en-US" sz="2400" dirty="0"/>
              <a:t>Marine Corps Scholarship Foundation</a:t>
            </a:r>
          </a:p>
          <a:p>
            <a:r>
              <a:rPr lang="en-US" sz="2400" dirty="0"/>
              <a:t>Women in Military Service for America Memorial Foundation</a:t>
            </a:r>
          </a:p>
        </p:txBody>
      </p:sp>
      <p:sp>
        <p:nvSpPr>
          <p:cNvPr id="4" name="Slide Number Placeholder 3">
            <a:extLst>
              <a:ext uri="{FF2B5EF4-FFF2-40B4-BE49-F238E27FC236}">
                <a16:creationId xmlns:a16="http://schemas.microsoft.com/office/drawing/2014/main" id="{CE446C1F-D0AE-4803-82FA-37D01C2A1B89}"/>
              </a:ext>
            </a:extLst>
          </p:cNvPr>
          <p:cNvSpPr>
            <a:spLocks noGrp="1"/>
          </p:cNvSpPr>
          <p:nvPr>
            <p:ph type="sldNum" sz="quarter" idx="4"/>
          </p:nvPr>
        </p:nvSpPr>
        <p:spPr>
          <a:xfrm>
            <a:off x="8748219" y="4800600"/>
            <a:ext cx="395781" cy="342900"/>
          </a:xfrm>
        </p:spPr>
        <p:txBody>
          <a:bodyPr/>
          <a:lstStyle/>
          <a:p>
            <a:r>
              <a:rPr lang="en-US" dirty="0"/>
              <a:t>5</a:t>
            </a:r>
          </a:p>
        </p:txBody>
      </p:sp>
    </p:spTree>
    <p:extLst>
      <p:ext uri="{BB962C8B-B14F-4D97-AF65-F5344CB8AC3E}">
        <p14:creationId xmlns:p14="http://schemas.microsoft.com/office/powerpoint/2010/main" val="25491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EAFD-2002-4A35-B131-BC8B886F5255}"/>
              </a:ext>
            </a:extLst>
          </p:cNvPr>
          <p:cNvSpPr>
            <a:spLocks noGrp="1"/>
          </p:cNvSpPr>
          <p:nvPr>
            <p:ph type="title"/>
          </p:nvPr>
        </p:nvSpPr>
        <p:spPr/>
        <p:txBody>
          <a:bodyPr/>
          <a:lstStyle/>
          <a:p>
            <a:r>
              <a:rPr lang="en-US" dirty="0"/>
              <a:t>Nat’s Clients Include</a:t>
            </a:r>
          </a:p>
        </p:txBody>
      </p:sp>
      <p:sp>
        <p:nvSpPr>
          <p:cNvPr id="3" name="Content Placeholder 2">
            <a:extLst>
              <a:ext uri="{FF2B5EF4-FFF2-40B4-BE49-F238E27FC236}">
                <a16:creationId xmlns:a16="http://schemas.microsoft.com/office/drawing/2014/main" id="{0DBE6F14-3BFB-4B9B-AA00-2552EB5400EE}"/>
              </a:ext>
            </a:extLst>
          </p:cNvPr>
          <p:cNvSpPr>
            <a:spLocks noGrp="1"/>
          </p:cNvSpPr>
          <p:nvPr>
            <p:ph idx="1"/>
          </p:nvPr>
        </p:nvSpPr>
        <p:spPr/>
        <p:txBody>
          <a:bodyPr/>
          <a:lstStyle/>
          <a:p>
            <a:r>
              <a:rPr lang="en-US" dirty="0"/>
              <a:t>American Petroleum Institute</a:t>
            </a:r>
          </a:p>
          <a:p>
            <a:r>
              <a:rPr lang="en-US" dirty="0"/>
              <a:t>Auto Care Association</a:t>
            </a:r>
          </a:p>
          <a:p>
            <a:r>
              <a:rPr lang="en-US" dirty="0"/>
              <a:t>Edison Electric Institute</a:t>
            </a:r>
          </a:p>
          <a:p>
            <a:r>
              <a:rPr lang="en-US" dirty="0"/>
              <a:t>Mortgage Bankers Association</a:t>
            </a:r>
          </a:p>
          <a:p>
            <a:r>
              <a:rPr lang="en-US" dirty="0"/>
              <a:t>National Association of Broadcasters</a:t>
            </a:r>
          </a:p>
          <a:p>
            <a:r>
              <a:rPr lang="en-US" dirty="0"/>
              <a:t>National Rural Electric Cooperative Association and a host of other trade and professional associations.</a:t>
            </a:r>
          </a:p>
        </p:txBody>
      </p:sp>
      <p:sp>
        <p:nvSpPr>
          <p:cNvPr id="5" name="Slide Number Placeholder 4">
            <a:extLst>
              <a:ext uri="{FF2B5EF4-FFF2-40B4-BE49-F238E27FC236}">
                <a16:creationId xmlns:a16="http://schemas.microsoft.com/office/drawing/2014/main" id="{682A2B82-DC70-4E69-8E1A-534402897E72}"/>
              </a:ext>
            </a:extLst>
          </p:cNvPr>
          <p:cNvSpPr>
            <a:spLocks noGrp="1"/>
          </p:cNvSpPr>
          <p:nvPr>
            <p:ph type="sldNum" sz="quarter" idx="4"/>
          </p:nvPr>
        </p:nvSpPr>
        <p:spPr/>
        <p:txBody>
          <a:bodyPr/>
          <a:lstStyle/>
          <a:p>
            <a:fld id="{F8E24598-D429-A34B-B4A6-5808099B37D3}" type="slidenum">
              <a:rPr lang="en-US" smtClean="0"/>
              <a:pPr/>
              <a:t>12</a:t>
            </a:fld>
            <a:endParaRPr lang="en-US" dirty="0"/>
          </a:p>
        </p:txBody>
      </p:sp>
    </p:spTree>
    <p:extLst>
      <p:ext uri="{BB962C8B-B14F-4D97-AF65-F5344CB8AC3E}">
        <p14:creationId xmlns:p14="http://schemas.microsoft.com/office/powerpoint/2010/main" val="333641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0D97-BB40-4E04-B58D-960778794696}"/>
              </a:ext>
            </a:extLst>
          </p:cNvPr>
          <p:cNvSpPr>
            <a:spLocks noGrp="1"/>
          </p:cNvSpPr>
          <p:nvPr>
            <p:ph type="title"/>
          </p:nvPr>
        </p:nvSpPr>
        <p:spPr/>
        <p:txBody>
          <a:bodyPr/>
          <a:lstStyle/>
          <a:p>
            <a:r>
              <a:rPr lang="en-US" dirty="0"/>
              <a:t>MCA&amp;F Audit History and Comparison to Others</a:t>
            </a:r>
          </a:p>
        </p:txBody>
      </p:sp>
      <p:sp>
        <p:nvSpPr>
          <p:cNvPr id="3" name="Content Placeholder 2">
            <a:extLst>
              <a:ext uri="{FF2B5EF4-FFF2-40B4-BE49-F238E27FC236}">
                <a16:creationId xmlns:a16="http://schemas.microsoft.com/office/drawing/2014/main" id="{F51E12C7-4006-4B5D-8E06-EB5E9018F822}"/>
              </a:ext>
            </a:extLst>
          </p:cNvPr>
          <p:cNvSpPr>
            <a:spLocks noGrp="1"/>
          </p:cNvSpPr>
          <p:nvPr>
            <p:ph idx="1"/>
          </p:nvPr>
        </p:nvSpPr>
        <p:spPr/>
        <p:txBody>
          <a:bodyPr/>
          <a:lstStyle/>
          <a:p>
            <a:r>
              <a:rPr lang="en-US" dirty="0"/>
              <a:t>People, systems and protocols</a:t>
            </a:r>
          </a:p>
          <a:p>
            <a:r>
              <a:rPr lang="en-US" dirty="0"/>
              <a:t>Audit findings</a:t>
            </a:r>
          </a:p>
          <a:p>
            <a:r>
              <a:rPr lang="en-US" dirty="0"/>
              <a:t>Financial results</a:t>
            </a:r>
          </a:p>
          <a:p>
            <a:r>
              <a:rPr lang="en-US" dirty="0"/>
              <a:t>Reserves</a:t>
            </a:r>
          </a:p>
          <a:p>
            <a:endParaRPr lang="en-US" dirty="0"/>
          </a:p>
        </p:txBody>
      </p:sp>
      <p:sp>
        <p:nvSpPr>
          <p:cNvPr id="4" name="Slide Number Placeholder 3">
            <a:extLst>
              <a:ext uri="{FF2B5EF4-FFF2-40B4-BE49-F238E27FC236}">
                <a16:creationId xmlns:a16="http://schemas.microsoft.com/office/drawing/2014/main" id="{96935140-F247-489D-8D4D-225F83E591F5}"/>
              </a:ext>
            </a:extLst>
          </p:cNvPr>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68239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89003" y="898185"/>
            <a:ext cx="2812307" cy="638763"/>
          </a:xfrm>
        </p:spPr>
        <p:txBody>
          <a:bodyPr>
            <a:normAutofit fontScale="70000" lnSpcReduction="20000"/>
          </a:bodyPr>
          <a:lstStyle/>
          <a:p>
            <a:r>
              <a:rPr lang="en-US" dirty="0"/>
              <a:t>Articles, Webinars, and Tools</a:t>
            </a:r>
          </a:p>
          <a:p>
            <a:r>
              <a:rPr lang="en-US" dirty="0"/>
              <a:t>www.claconnect.com</a:t>
            </a:r>
          </a:p>
        </p:txBody>
      </p:sp>
      <p:sp>
        <p:nvSpPr>
          <p:cNvPr id="3" name="Content Placeholder 2"/>
          <p:cNvSpPr>
            <a:spLocks noGrp="1"/>
          </p:cNvSpPr>
          <p:nvPr>
            <p:ph sz="half" idx="2"/>
          </p:nvPr>
        </p:nvSpPr>
        <p:spPr>
          <a:xfrm>
            <a:off x="1271169" y="1806477"/>
            <a:ext cx="3030141" cy="2314114"/>
          </a:xfrm>
        </p:spPr>
        <p:txBody>
          <a:bodyPr/>
          <a:lstStyle/>
          <a:p>
            <a:pPr marL="0" indent="0">
              <a:buNone/>
            </a:pPr>
            <a:r>
              <a:rPr lang="en-US" dirty="0"/>
              <a:t>  </a:t>
            </a:r>
          </a:p>
        </p:txBody>
      </p:sp>
      <p:sp>
        <p:nvSpPr>
          <p:cNvPr id="5" name="Text Placeholder 4"/>
          <p:cNvSpPr>
            <a:spLocks noGrp="1"/>
          </p:cNvSpPr>
          <p:nvPr>
            <p:ph type="body" sz="quarter" idx="3"/>
          </p:nvPr>
        </p:nvSpPr>
        <p:spPr>
          <a:xfrm>
            <a:off x="5036795" y="593474"/>
            <a:ext cx="3054508" cy="800099"/>
          </a:xfrm>
        </p:spPr>
        <p:txBody>
          <a:bodyPr/>
          <a:lstStyle/>
          <a:p>
            <a:pPr algn="ctr"/>
            <a:r>
              <a:rPr lang="en-US" sz="1600" dirty="0"/>
              <a:t>Other Ways CLA Can Help You Meet Your Goals</a:t>
            </a:r>
            <a:endParaRPr lang="en-US" dirty="0"/>
          </a:p>
        </p:txBody>
      </p:sp>
      <p:sp>
        <p:nvSpPr>
          <p:cNvPr id="6146" name="Rectangle 2"/>
          <p:cNvSpPr>
            <a:spLocks noGrp="1" noChangeArrowheads="1"/>
          </p:cNvSpPr>
          <p:nvPr>
            <p:ph type="title"/>
          </p:nvPr>
        </p:nvSpPr>
        <p:spPr>
          <a:xfrm>
            <a:off x="1561231" y="304388"/>
            <a:ext cx="6172200" cy="514350"/>
          </a:xfrm>
        </p:spPr>
        <p:txBody>
          <a:bodyPr/>
          <a:lstStyle/>
          <a:p>
            <a:pPr eaLnBrk="1" hangingPunct="1"/>
            <a:r>
              <a:rPr lang="en-US" dirty="0"/>
              <a:t>Resources  </a:t>
            </a:r>
          </a:p>
        </p:txBody>
      </p:sp>
      <p:sp>
        <p:nvSpPr>
          <p:cNvPr id="4" name="Slide Number Placeholder 3"/>
          <p:cNvSpPr>
            <a:spLocks noGrp="1"/>
          </p:cNvSpPr>
          <p:nvPr>
            <p:ph type="sldNum" sz="quarter" idx="11"/>
          </p:nvPr>
        </p:nvSpPr>
        <p:spPr/>
        <p:txBody>
          <a:bodyPr/>
          <a:lstStyle/>
          <a:p>
            <a:r>
              <a:rPr lang="en-US" dirty="0"/>
              <a:t>10</a:t>
            </a:r>
          </a:p>
        </p:txBody>
      </p:sp>
      <p:pic>
        <p:nvPicPr>
          <p:cNvPr id="8" name="Picture 7">
            <a:hlinkClick r:id="rId3"/>
          </p:cNvPr>
          <p:cNvPicPr>
            <a:picLocks noChangeAspect="1"/>
          </p:cNvPicPr>
          <p:nvPr/>
        </p:nvPicPr>
        <p:blipFill rotWithShape="1">
          <a:blip r:embed="rId4"/>
          <a:srcRect l="33516" t="39653" r="52968" b="28488"/>
          <a:stretch/>
        </p:blipFill>
        <p:spPr>
          <a:xfrm>
            <a:off x="1133154" y="1806477"/>
            <a:ext cx="1549129" cy="1538650"/>
          </a:xfrm>
          <a:prstGeom prst="rect">
            <a:avLst/>
          </a:prstGeom>
        </p:spPr>
      </p:pic>
      <p:pic>
        <p:nvPicPr>
          <p:cNvPr id="10" name="Picture 9">
            <a:hlinkClick r:id="rId5"/>
          </p:cNvPr>
          <p:cNvPicPr>
            <a:picLocks noChangeAspect="1"/>
          </p:cNvPicPr>
          <p:nvPr/>
        </p:nvPicPr>
        <p:blipFill rotWithShape="1">
          <a:blip r:embed="rId6"/>
          <a:srcRect l="60000" t="40279" r="26596" b="28500"/>
          <a:stretch/>
        </p:blipFill>
        <p:spPr>
          <a:xfrm>
            <a:off x="2854140" y="1806477"/>
            <a:ext cx="1447169" cy="1609840"/>
          </a:xfrm>
          <a:prstGeom prst="rect">
            <a:avLst/>
          </a:prstGeom>
        </p:spPr>
      </p:pic>
      <p:graphicFrame>
        <p:nvGraphicFramePr>
          <p:cNvPr id="12" name="Content Placeholder 11"/>
          <p:cNvGraphicFramePr>
            <a:graphicFrameLocks noGrp="1"/>
          </p:cNvGraphicFramePr>
          <p:nvPr>
            <p:ph sz="quarter" idx="4"/>
            <p:extLst>
              <p:ext uri="{D42A27DB-BD31-4B8C-83A1-F6EECF244321}">
                <p14:modId xmlns:p14="http://schemas.microsoft.com/office/powerpoint/2010/main" val="1981426672"/>
              </p:ext>
            </p:extLst>
          </p:nvPr>
        </p:nvGraphicFramePr>
        <p:xfrm>
          <a:off x="4645025" y="1550988"/>
          <a:ext cx="4041775" cy="29638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12"/>
          <p:cNvPicPr/>
          <p:nvPr/>
        </p:nvPicPr>
        <p:blipFill>
          <a:blip r:embed="rId12">
            <a:extLst>
              <a:ext uri="{28A0092B-C50C-407E-A947-70E740481C1C}">
                <a14:useLocalDpi xmlns:a14="http://schemas.microsoft.com/office/drawing/2010/main" val="0"/>
              </a:ext>
            </a:extLst>
          </a:blip>
          <a:stretch>
            <a:fillRect/>
          </a:stretch>
        </p:blipFill>
        <p:spPr>
          <a:xfrm>
            <a:off x="1017958" y="3457190"/>
            <a:ext cx="1691640" cy="1076325"/>
          </a:xfrm>
          <a:prstGeom prst="rect">
            <a:avLst/>
          </a:prstGeom>
        </p:spPr>
      </p:pic>
      <p:pic>
        <p:nvPicPr>
          <p:cNvPr id="14" name="Picture 13"/>
          <p:cNvPicPr/>
          <p:nvPr/>
        </p:nvPicPr>
        <p:blipFill>
          <a:blip r:embed="rId13">
            <a:extLst>
              <a:ext uri="{28A0092B-C50C-407E-A947-70E740481C1C}">
                <a14:useLocalDpi xmlns:a14="http://schemas.microsoft.com/office/drawing/2010/main" val="0"/>
              </a:ext>
            </a:extLst>
          </a:blip>
          <a:stretch>
            <a:fillRect/>
          </a:stretch>
        </p:blipFill>
        <p:spPr>
          <a:xfrm>
            <a:off x="2847613" y="3457190"/>
            <a:ext cx="1591712" cy="1076325"/>
          </a:xfrm>
          <a:prstGeom prst="rect">
            <a:avLst/>
          </a:prstGeom>
        </p:spPr>
      </p:pic>
    </p:spTree>
    <p:extLst>
      <p:ext uri="{BB962C8B-B14F-4D97-AF65-F5344CB8AC3E}">
        <p14:creationId xmlns:p14="http://schemas.microsoft.com/office/powerpoint/2010/main" val="383396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7C2E-F281-457C-970D-33FC491991F9}"/>
              </a:ext>
            </a:extLst>
          </p:cNvPr>
          <p:cNvSpPr>
            <a:spLocks noGrp="1"/>
          </p:cNvSpPr>
          <p:nvPr>
            <p:ph type="title"/>
          </p:nvPr>
        </p:nvSpPr>
        <p:spPr/>
        <p:txBody>
          <a:bodyPr/>
          <a:lstStyle/>
          <a:p>
            <a:r>
              <a:rPr lang="en-US" dirty="0"/>
              <a:t>Auditor Tenure</a:t>
            </a:r>
          </a:p>
        </p:txBody>
      </p:sp>
      <p:sp>
        <p:nvSpPr>
          <p:cNvPr id="3" name="Content Placeholder 2">
            <a:extLst>
              <a:ext uri="{FF2B5EF4-FFF2-40B4-BE49-F238E27FC236}">
                <a16:creationId xmlns:a16="http://schemas.microsoft.com/office/drawing/2014/main" id="{CF9CE68D-73B5-4BDA-A354-151D53093E61}"/>
              </a:ext>
            </a:extLst>
          </p:cNvPr>
          <p:cNvSpPr>
            <a:spLocks noGrp="1"/>
          </p:cNvSpPr>
          <p:nvPr>
            <p:ph idx="1"/>
          </p:nvPr>
        </p:nvSpPr>
        <p:spPr/>
        <p:txBody>
          <a:bodyPr/>
          <a:lstStyle/>
          <a:p>
            <a:pPr marL="0" indent="0">
              <a:buNone/>
            </a:pPr>
            <a:r>
              <a:rPr lang="en-US" dirty="0"/>
              <a:t>What are the rules?</a:t>
            </a:r>
          </a:p>
          <a:p>
            <a:r>
              <a:rPr lang="en-US" sz="2000" dirty="0"/>
              <a:t>There are no rules. Only publicly traded companies have rules.</a:t>
            </a:r>
          </a:p>
          <a:p>
            <a:endParaRPr lang="en-US" sz="2000" dirty="0"/>
          </a:p>
          <a:p>
            <a:r>
              <a:rPr lang="en-US" sz="2000" dirty="0"/>
              <a:t>So, what do publicly traded companies do?</a:t>
            </a:r>
          </a:p>
          <a:p>
            <a:pPr lvl="1"/>
            <a:r>
              <a:rPr lang="en-US" sz="1600" dirty="0"/>
              <a:t>Change audit firms every five years, or </a:t>
            </a:r>
          </a:p>
          <a:p>
            <a:pPr lvl="1"/>
            <a:r>
              <a:rPr lang="en-US" sz="1600" dirty="0"/>
              <a:t>Change lead audit partner every five years</a:t>
            </a:r>
          </a:p>
          <a:p>
            <a:pPr lvl="1"/>
            <a:r>
              <a:rPr lang="en-US" sz="1600" dirty="0"/>
              <a:t>Why – competency, fees, independence</a:t>
            </a:r>
          </a:p>
          <a:p>
            <a:pPr lvl="1"/>
            <a:endParaRPr lang="en-US" sz="1600" dirty="0"/>
          </a:p>
          <a:p>
            <a:pPr marL="0" indent="0">
              <a:buNone/>
            </a:pPr>
            <a:r>
              <a:rPr lang="en-US" sz="2000" dirty="0"/>
              <a:t>Reality - Average tenure for Dow 30 = 66 years (WSJ 4/6/18)</a:t>
            </a:r>
          </a:p>
        </p:txBody>
      </p:sp>
      <p:sp>
        <p:nvSpPr>
          <p:cNvPr id="4" name="Slide Number Placeholder 3">
            <a:extLst>
              <a:ext uri="{FF2B5EF4-FFF2-40B4-BE49-F238E27FC236}">
                <a16:creationId xmlns:a16="http://schemas.microsoft.com/office/drawing/2014/main" id="{B90C079F-7362-4E8F-AB0C-325FCBCF03C6}"/>
              </a:ext>
            </a:extLst>
          </p:cNvPr>
          <p:cNvSpPr>
            <a:spLocks noGrp="1"/>
          </p:cNvSpPr>
          <p:nvPr>
            <p:ph type="sldNum" sz="quarter" idx="4"/>
          </p:nvPr>
        </p:nvSpPr>
        <p:spPr/>
        <p:txBody>
          <a:bodyPr/>
          <a:lstStyle/>
          <a:p>
            <a:fld id="{F8E24598-D429-A34B-B4A6-5808099B37D3}" type="slidenum">
              <a:rPr lang="en-US" smtClean="0"/>
              <a:pPr/>
              <a:t>15</a:t>
            </a:fld>
            <a:endParaRPr lang="en-US" dirty="0"/>
          </a:p>
        </p:txBody>
      </p:sp>
    </p:spTree>
    <p:extLst>
      <p:ext uri="{BB962C8B-B14F-4D97-AF65-F5344CB8AC3E}">
        <p14:creationId xmlns:p14="http://schemas.microsoft.com/office/powerpoint/2010/main" val="33116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8816-EC93-4C89-BD96-13A325AB0AC4}"/>
              </a:ext>
            </a:extLst>
          </p:cNvPr>
          <p:cNvSpPr>
            <a:spLocks noGrp="1"/>
          </p:cNvSpPr>
          <p:nvPr>
            <p:ph type="title"/>
          </p:nvPr>
        </p:nvSpPr>
        <p:spPr/>
        <p:txBody>
          <a:bodyPr/>
          <a:lstStyle/>
          <a:p>
            <a:r>
              <a:rPr lang="en-US" dirty="0"/>
              <a:t>Auditor Tenure</a:t>
            </a:r>
          </a:p>
        </p:txBody>
      </p:sp>
      <p:sp>
        <p:nvSpPr>
          <p:cNvPr id="3" name="Content Placeholder 2">
            <a:extLst>
              <a:ext uri="{FF2B5EF4-FFF2-40B4-BE49-F238E27FC236}">
                <a16:creationId xmlns:a16="http://schemas.microsoft.com/office/drawing/2014/main" id="{35C0A5C3-7D50-4EF8-88A1-127FD5A02BAD}"/>
              </a:ext>
            </a:extLst>
          </p:cNvPr>
          <p:cNvSpPr>
            <a:spLocks noGrp="1"/>
          </p:cNvSpPr>
          <p:nvPr>
            <p:ph idx="1"/>
          </p:nvPr>
        </p:nvSpPr>
        <p:spPr/>
        <p:txBody>
          <a:bodyPr/>
          <a:lstStyle/>
          <a:p>
            <a:pPr marL="0" indent="0">
              <a:buNone/>
            </a:pPr>
            <a:r>
              <a:rPr lang="en-US" dirty="0"/>
              <a:t>Change in Audit Team Composition</a:t>
            </a:r>
          </a:p>
          <a:p>
            <a:r>
              <a:rPr lang="en-US" dirty="0"/>
              <a:t>Change in Lead Audit Principal</a:t>
            </a:r>
          </a:p>
          <a:p>
            <a:r>
              <a:rPr lang="en-US" dirty="0"/>
              <a:t>Change in Audit Manager / Director</a:t>
            </a:r>
          </a:p>
          <a:p>
            <a:r>
              <a:rPr lang="en-US" dirty="0"/>
              <a:t>Change in Audit Seniors / Associates</a:t>
            </a:r>
          </a:p>
          <a:p>
            <a:pPr marL="0" indent="0">
              <a:buNone/>
            </a:pPr>
            <a:r>
              <a:rPr lang="en-US" dirty="0"/>
              <a:t>Audit Quality and File Review</a:t>
            </a:r>
          </a:p>
          <a:p>
            <a:r>
              <a:rPr lang="en-US" dirty="0"/>
              <a:t>In-Charge, Director, Principal, Second Principal</a:t>
            </a:r>
          </a:p>
          <a:p>
            <a:r>
              <a:rPr lang="en-US" dirty="0"/>
              <a:t>Peer Review of CLA</a:t>
            </a:r>
          </a:p>
        </p:txBody>
      </p:sp>
      <p:sp>
        <p:nvSpPr>
          <p:cNvPr id="4" name="Slide Number Placeholder 3">
            <a:extLst>
              <a:ext uri="{FF2B5EF4-FFF2-40B4-BE49-F238E27FC236}">
                <a16:creationId xmlns:a16="http://schemas.microsoft.com/office/drawing/2014/main" id="{B86EC480-3A7C-47CB-AB8E-6B7AE20F2303}"/>
              </a:ext>
            </a:extLst>
          </p:cNvPr>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423525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1D5A-D4E7-4652-A045-AA3F4A1CCD6F}"/>
              </a:ext>
            </a:extLst>
          </p:cNvPr>
          <p:cNvSpPr>
            <a:spLocks noGrp="1"/>
          </p:cNvSpPr>
          <p:nvPr>
            <p:ph type="title"/>
          </p:nvPr>
        </p:nvSpPr>
        <p:spPr/>
        <p:txBody>
          <a:bodyPr/>
          <a:lstStyle/>
          <a:p>
            <a:r>
              <a:rPr lang="en-US" dirty="0"/>
              <a:t>Auditor Tenure</a:t>
            </a:r>
          </a:p>
        </p:txBody>
      </p:sp>
      <p:sp>
        <p:nvSpPr>
          <p:cNvPr id="3" name="Content Placeholder 2">
            <a:extLst>
              <a:ext uri="{FF2B5EF4-FFF2-40B4-BE49-F238E27FC236}">
                <a16:creationId xmlns:a16="http://schemas.microsoft.com/office/drawing/2014/main" id="{763CFDBE-86B7-48CC-9036-40125BF98428}"/>
              </a:ext>
            </a:extLst>
          </p:cNvPr>
          <p:cNvSpPr>
            <a:spLocks noGrp="1"/>
          </p:cNvSpPr>
          <p:nvPr>
            <p:ph idx="1"/>
          </p:nvPr>
        </p:nvSpPr>
        <p:spPr/>
        <p:txBody>
          <a:bodyPr/>
          <a:lstStyle/>
          <a:p>
            <a:pPr marL="0" indent="0">
              <a:buNone/>
            </a:pPr>
            <a:r>
              <a:rPr lang="en-US" dirty="0"/>
              <a:t>What Makes Nonprofits Uniquely Different</a:t>
            </a:r>
          </a:p>
          <a:p>
            <a:pPr marL="457229" lvl="1" indent="0">
              <a:buNone/>
            </a:pPr>
            <a:r>
              <a:rPr lang="en-US" u="sng" dirty="0"/>
              <a:t>Competency</a:t>
            </a:r>
            <a:r>
              <a:rPr lang="en-US" dirty="0"/>
              <a:t> – Complexity and compliance</a:t>
            </a:r>
          </a:p>
          <a:p>
            <a:pPr marL="457229" lvl="1" indent="0">
              <a:buNone/>
            </a:pPr>
            <a:r>
              <a:rPr lang="en-US" u="sng" dirty="0"/>
              <a:t>Fees</a:t>
            </a:r>
            <a:r>
              <a:rPr lang="en-US" dirty="0"/>
              <a:t> – Client size is not relevant. My largest client ($250M trade association w/900 staff, 17 related entities, $25B in 3 pension funds, owning two 10-story office buildings in Arlington) &lt; 5% of my fee base, and &lt; .2% of the DC office revenue, before we consider CLA, a $1.2B firm.</a:t>
            </a:r>
          </a:p>
          <a:p>
            <a:pPr marL="457229" lvl="1" indent="0">
              <a:buNone/>
            </a:pPr>
            <a:r>
              <a:rPr lang="en-US" u="sng" dirty="0"/>
              <a:t>Independence</a:t>
            </a:r>
            <a:r>
              <a:rPr lang="en-US" dirty="0"/>
              <a:t> – no stock/ownership, no familial relations</a:t>
            </a:r>
          </a:p>
          <a:p>
            <a:pPr marL="457229" lvl="1" indent="0">
              <a:buNone/>
            </a:pPr>
            <a:endParaRPr lang="en-US" dirty="0"/>
          </a:p>
        </p:txBody>
      </p:sp>
      <p:sp>
        <p:nvSpPr>
          <p:cNvPr id="4" name="Slide Number Placeholder 3">
            <a:extLst>
              <a:ext uri="{FF2B5EF4-FFF2-40B4-BE49-F238E27FC236}">
                <a16:creationId xmlns:a16="http://schemas.microsoft.com/office/drawing/2014/main" id="{09B8565C-B4B8-4700-AED6-675F1E50ABAA}"/>
              </a:ext>
            </a:extLst>
          </p:cNvPr>
          <p:cNvSpPr>
            <a:spLocks noGrp="1"/>
          </p:cNvSpPr>
          <p:nvPr>
            <p:ph type="sldNum" sz="quarter" idx="4"/>
          </p:nvPr>
        </p:nvSpPr>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90619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Governance Responsibilities</a:t>
            </a:r>
          </a:p>
        </p:txBody>
      </p:sp>
      <p:sp>
        <p:nvSpPr>
          <p:cNvPr id="27651" name="Rectangle 3"/>
          <p:cNvSpPr>
            <a:spLocks noGrp="1" noChangeArrowheads="1"/>
          </p:cNvSpPr>
          <p:nvPr>
            <p:ph idx="1"/>
          </p:nvPr>
        </p:nvSpPr>
        <p:spPr/>
        <p:txBody>
          <a:bodyPr/>
          <a:lstStyle/>
          <a:p>
            <a:pPr eaLnBrk="1" hangingPunct="1"/>
            <a:r>
              <a:rPr lang="en-US" altLang="en-US" sz="2400" dirty="0"/>
              <a:t>Establishing mission and philosophy</a:t>
            </a:r>
          </a:p>
          <a:p>
            <a:pPr eaLnBrk="1" hangingPunct="1"/>
            <a:r>
              <a:rPr lang="en-US" altLang="en-US" sz="2400" dirty="0"/>
              <a:t>Planning</a:t>
            </a:r>
          </a:p>
          <a:p>
            <a:pPr eaLnBrk="1" hangingPunct="1"/>
            <a:r>
              <a:rPr lang="en-US" altLang="en-US" sz="2400" dirty="0"/>
              <a:t>Selection and supervision of top management</a:t>
            </a:r>
          </a:p>
          <a:p>
            <a:pPr eaLnBrk="1" hangingPunct="1"/>
            <a:r>
              <a:rPr lang="en-US" altLang="en-US" sz="2400" dirty="0"/>
              <a:t>Ensuring adequate resources and managing them effectively</a:t>
            </a:r>
          </a:p>
          <a:p>
            <a:pPr eaLnBrk="1" hangingPunct="1"/>
            <a:r>
              <a:rPr lang="en-US" altLang="en-US" sz="2400" dirty="0"/>
              <a:t>Setting policies to effectively guide operations and programs</a:t>
            </a:r>
          </a:p>
          <a:p>
            <a:pPr eaLnBrk="1" hangingPunct="1"/>
            <a:r>
              <a:rPr lang="en-US" altLang="en-US" sz="2400" dirty="0"/>
              <a:t>Reviewing financial and programmatic performance as compared to objectives</a:t>
            </a:r>
          </a:p>
        </p:txBody>
      </p:sp>
      <p:sp>
        <p:nvSpPr>
          <p:cNvPr id="2" name="Slide Number Placeholder 1">
            <a:extLst>
              <a:ext uri="{FF2B5EF4-FFF2-40B4-BE49-F238E27FC236}">
                <a16:creationId xmlns:a16="http://schemas.microsoft.com/office/drawing/2014/main" id="{F57686B4-A0BE-4423-A400-EE09DE726B87}"/>
              </a:ext>
            </a:extLst>
          </p:cNvPr>
          <p:cNvSpPr>
            <a:spLocks noGrp="1"/>
          </p:cNvSpPr>
          <p:nvPr>
            <p:ph type="sldNum" sz="quarter" idx="4"/>
          </p:nvPr>
        </p:nvSpPr>
        <p:spPr/>
        <p:txBody>
          <a:bodyPr/>
          <a:lstStyle/>
          <a:p>
            <a:fld id="{F8E24598-D429-A34B-B4A6-5808099B37D3}"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Governance Responsibilities (cont'd)</a:t>
            </a:r>
          </a:p>
        </p:txBody>
      </p:sp>
      <p:sp>
        <p:nvSpPr>
          <p:cNvPr id="29699" name="Rectangle 3"/>
          <p:cNvSpPr>
            <a:spLocks noGrp="1" noChangeArrowheads="1"/>
          </p:cNvSpPr>
          <p:nvPr>
            <p:ph idx="1"/>
          </p:nvPr>
        </p:nvSpPr>
        <p:spPr/>
        <p:txBody>
          <a:bodyPr/>
          <a:lstStyle/>
          <a:p>
            <a:pPr eaLnBrk="1" hangingPunct="1"/>
            <a:r>
              <a:rPr lang="en-US" altLang="en-US" sz="2400" dirty="0"/>
              <a:t>Organization of the board to work effectively</a:t>
            </a:r>
          </a:p>
          <a:p>
            <a:pPr eaLnBrk="1" hangingPunct="1"/>
            <a:r>
              <a:rPr lang="en-US" altLang="en-US" sz="2400" dirty="0"/>
              <a:t>Recruitment and orientation of new members</a:t>
            </a:r>
          </a:p>
          <a:p>
            <a:pPr eaLnBrk="1" hangingPunct="1"/>
            <a:r>
              <a:rPr lang="en-US" altLang="en-US" sz="2400" dirty="0"/>
              <a:t>Advocacy for the organization in the community</a:t>
            </a:r>
          </a:p>
          <a:p>
            <a:pPr eaLnBrk="1" hangingPunct="1"/>
            <a:r>
              <a:rPr lang="en-US" altLang="en-US" sz="2400" dirty="0"/>
              <a:t>Ensuring legal and ethical integrity</a:t>
            </a:r>
          </a:p>
        </p:txBody>
      </p:sp>
      <p:sp>
        <p:nvSpPr>
          <p:cNvPr id="2" name="Slide Number Placeholder 1">
            <a:extLst>
              <a:ext uri="{FF2B5EF4-FFF2-40B4-BE49-F238E27FC236}">
                <a16:creationId xmlns:a16="http://schemas.microsoft.com/office/drawing/2014/main" id="{26C7554A-0309-4196-8747-6AAA3240A47E}"/>
              </a:ext>
            </a:extLst>
          </p:cNvPr>
          <p:cNvSpPr>
            <a:spLocks noGrp="1"/>
          </p:cNvSpPr>
          <p:nvPr>
            <p:ph type="sldNum" sz="quarter" idx="4"/>
          </p:nvPr>
        </p:nvSpPr>
        <p:spPr/>
        <p:txBody>
          <a:bodyPr/>
          <a:lstStyle/>
          <a:p>
            <a:fld id="{F8E24598-D429-A34B-B4A6-5808099B37D3}"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DF5D-3795-4D7F-B5AB-DEE9F56F2179}"/>
              </a:ext>
            </a:extLst>
          </p:cNvPr>
          <p:cNvSpPr>
            <a:spLocks noGrp="1"/>
          </p:cNvSpPr>
          <p:nvPr>
            <p:ph type="title"/>
          </p:nvPr>
        </p:nvSpPr>
        <p:spPr/>
        <p:txBody>
          <a:bodyPr/>
          <a:lstStyle/>
          <a:p>
            <a:r>
              <a:rPr lang="en-US" dirty="0"/>
              <a:t>Audit and Tax Requirements</a:t>
            </a:r>
          </a:p>
        </p:txBody>
      </p:sp>
      <p:sp>
        <p:nvSpPr>
          <p:cNvPr id="3" name="Content Placeholder 2">
            <a:extLst>
              <a:ext uri="{FF2B5EF4-FFF2-40B4-BE49-F238E27FC236}">
                <a16:creationId xmlns:a16="http://schemas.microsoft.com/office/drawing/2014/main" id="{4A3C116E-575B-40E0-81DB-6BEE2D944313}"/>
              </a:ext>
            </a:extLst>
          </p:cNvPr>
          <p:cNvSpPr>
            <a:spLocks noGrp="1"/>
          </p:cNvSpPr>
          <p:nvPr>
            <p:ph idx="1"/>
          </p:nvPr>
        </p:nvSpPr>
        <p:spPr/>
        <p:txBody>
          <a:bodyPr/>
          <a:lstStyle/>
          <a:p>
            <a:r>
              <a:rPr lang="en-US" dirty="0"/>
              <a:t>Why have an audit?  </a:t>
            </a:r>
            <a:r>
              <a:rPr lang="en-US" sz="2400" b="1" i="1" dirty="0"/>
              <a:t>Compliance - required by:</a:t>
            </a:r>
          </a:p>
          <a:p>
            <a:pPr marL="0" indent="0">
              <a:buNone/>
            </a:pPr>
            <a:r>
              <a:rPr lang="en-US" sz="2400" b="1" i="1" dirty="0"/>
              <a:t>      </a:t>
            </a:r>
            <a:r>
              <a:rPr lang="it-IT" dirty="0">
                <a:hlinkClick r:id="rId3"/>
              </a:rPr>
              <a:t>Va. Code Ann. § 58.1-609.11(D)(4)</a:t>
            </a:r>
            <a:r>
              <a:rPr lang="en-US" sz="2400" b="1" i="1" dirty="0"/>
              <a:t> and MCA Bylaws</a:t>
            </a:r>
          </a:p>
          <a:p>
            <a:pPr marL="0" indent="0">
              <a:buNone/>
            </a:pPr>
            <a:endParaRPr lang="en-US" sz="1200" dirty="0"/>
          </a:p>
          <a:p>
            <a:pPr lvl="1"/>
            <a:r>
              <a:rPr lang="en-US" sz="2000" dirty="0"/>
              <a:t>Article VIII, Section 2(e) – “Arranging an audit of the accounts of the Association, at least annually, by an independent auditing firm approved by the Board. The results of the audit will be provided to the Board of Governors.”</a:t>
            </a:r>
          </a:p>
          <a:p>
            <a:pPr lvl="1"/>
            <a:r>
              <a:rPr lang="en-US" sz="2000" dirty="0"/>
              <a:t>Article IX, Section 1 – “The Board of Governors … shall appoint as standing committees from among the Governors … an Audit &amp; Investment Committee (A&amp;IC).”</a:t>
            </a:r>
          </a:p>
          <a:p>
            <a:pPr lvl="2"/>
            <a:endParaRPr lang="en-US" dirty="0"/>
          </a:p>
          <a:p>
            <a:pPr lvl="1"/>
            <a:endParaRPr lang="en-US" dirty="0"/>
          </a:p>
          <a:p>
            <a:r>
              <a:rPr lang="en-US" dirty="0"/>
              <a:t>Why prepare tax returns</a:t>
            </a:r>
          </a:p>
          <a:p>
            <a:pPr lvl="1"/>
            <a:r>
              <a:rPr lang="en-US" dirty="0"/>
              <a:t>The federal government and state governments require filings, and in some cases, payment of taxes, in order to operate a business, whether it is for-profit or non-profit</a:t>
            </a:r>
          </a:p>
        </p:txBody>
      </p:sp>
      <p:sp>
        <p:nvSpPr>
          <p:cNvPr id="4" name="Slide Number Placeholder 3">
            <a:extLst>
              <a:ext uri="{FF2B5EF4-FFF2-40B4-BE49-F238E27FC236}">
                <a16:creationId xmlns:a16="http://schemas.microsoft.com/office/drawing/2014/main" id="{BE5229B9-E637-4C3A-B97F-0F29827F943F}"/>
              </a:ext>
            </a:extLst>
          </p:cNvPr>
          <p:cNvSpPr>
            <a:spLocks noGrp="1"/>
          </p:cNvSpPr>
          <p:nvPr>
            <p:ph type="sldNum" sz="quarter" idx="4"/>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185782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Responsibilities of a Board Member</a:t>
            </a:r>
          </a:p>
        </p:txBody>
      </p:sp>
      <p:graphicFrame>
        <p:nvGraphicFramePr>
          <p:cNvPr id="4" name="Content Placeholder 3"/>
          <p:cNvGraphicFramePr>
            <a:graphicFrameLocks noGrp="1"/>
          </p:cNvGraphicFramePr>
          <p:nvPr>
            <p:ph idx="1"/>
          </p:nvPr>
        </p:nvGraphicFramePr>
        <p:xfrm>
          <a:off x="1485900" y="1085850"/>
          <a:ext cx="6172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0CA3F8C-88A4-445E-9CAA-DC7A6164A626}"/>
              </a:ext>
            </a:extLst>
          </p:cNvPr>
          <p:cNvSpPr>
            <a:spLocks noGrp="1"/>
          </p:cNvSpPr>
          <p:nvPr>
            <p:ph type="sldNum" sz="quarter" idx="4"/>
          </p:nvPr>
        </p:nvSpPr>
        <p:spPr/>
        <p:txBody>
          <a:bodyPr/>
          <a:lstStyle/>
          <a:p>
            <a:fld id="{F8E24598-D429-A34B-B4A6-5808099B37D3}"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Executive Responsibilities</a:t>
            </a:r>
          </a:p>
        </p:txBody>
      </p:sp>
      <p:sp>
        <p:nvSpPr>
          <p:cNvPr id="61443" name="Rectangle 3"/>
          <p:cNvSpPr>
            <a:spLocks noGrp="1" noChangeArrowheads="1"/>
          </p:cNvSpPr>
          <p:nvPr>
            <p:ph idx="1"/>
          </p:nvPr>
        </p:nvSpPr>
        <p:spPr/>
        <p:txBody>
          <a:bodyPr/>
          <a:lstStyle/>
          <a:p>
            <a:pPr eaLnBrk="1" hangingPunct="1"/>
            <a:r>
              <a:rPr lang="en-US" altLang="en-US" sz="1800" dirty="0"/>
              <a:t>Carry out board policy and directives</a:t>
            </a:r>
          </a:p>
          <a:p>
            <a:pPr eaLnBrk="1" hangingPunct="1"/>
            <a:r>
              <a:rPr lang="en-US" altLang="en-US" sz="1800" dirty="0"/>
              <a:t>Administer internal controls</a:t>
            </a:r>
          </a:p>
          <a:p>
            <a:pPr eaLnBrk="1" hangingPunct="1"/>
            <a:r>
              <a:rPr lang="en-US" altLang="en-US" sz="1800" dirty="0"/>
              <a:t>Monitor financial goals &amp; objectives</a:t>
            </a:r>
          </a:p>
          <a:p>
            <a:pPr eaLnBrk="1" hangingPunct="1"/>
            <a:r>
              <a:rPr lang="en-US" altLang="en-US" sz="1800" dirty="0"/>
              <a:t>Process financial information</a:t>
            </a:r>
          </a:p>
          <a:p>
            <a:pPr eaLnBrk="1" hangingPunct="1"/>
            <a:r>
              <a:rPr lang="en-US" altLang="en-US" sz="1800" dirty="0"/>
              <a:t>Prepare budgets and financial information</a:t>
            </a:r>
          </a:p>
          <a:p>
            <a:pPr eaLnBrk="1" hangingPunct="1"/>
            <a:r>
              <a:rPr lang="en-US" altLang="en-US" sz="1800" dirty="0"/>
              <a:t>Provide accurate, timely and meaningful information</a:t>
            </a:r>
          </a:p>
          <a:p>
            <a:pPr eaLnBrk="1" hangingPunct="1"/>
            <a:r>
              <a:rPr lang="en-US" altLang="en-US" sz="1800" dirty="0"/>
              <a:t>Keep the board appropriately informed</a:t>
            </a:r>
          </a:p>
          <a:p>
            <a:pPr eaLnBrk="1" hangingPunct="1"/>
            <a:r>
              <a:rPr lang="en-US" altLang="en-US" sz="1800" dirty="0"/>
              <a:t>Maintain key relationships (sponsor, community, etc.)</a:t>
            </a:r>
          </a:p>
          <a:p>
            <a:pPr eaLnBrk="1" hangingPunct="1"/>
            <a:endParaRPr lang="en-US" altLang="en-US" sz="1800" dirty="0"/>
          </a:p>
        </p:txBody>
      </p:sp>
      <p:pic>
        <p:nvPicPr>
          <p:cNvPr id="61444" name="Picture 4" descr="MPj03995390000%5B1%5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301" y="1028701"/>
            <a:ext cx="1753791" cy="140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2C94DC6-EC3F-4905-8923-58277B4B9D93}"/>
              </a:ext>
            </a:extLst>
          </p:cNvPr>
          <p:cNvSpPr>
            <a:spLocks noGrp="1"/>
          </p:cNvSpPr>
          <p:nvPr>
            <p:ph type="sldNum" sz="quarter" idx="4"/>
          </p:nvPr>
        </p:nvSpPr>
        <p:spPr/>
        <p:txBody>
          <a:bodyPr/>
          <a:lstStyle/>
          <a:p>
            <a:fld id="{F8E24598-D429-A34B-B4A6-5808099B37D3}"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a:t>Determining Different Roles</a:t>
            </a:r>
          </a:p>
        </p:txBody>
      </p:sp>
      <p:sp>
        <p:nvSpPr>
          <p:cNvPr id="68611" name="Content Placeholder 2"/>
          <p:cNvSpPr>
            <a:spLocks noGrp="1"/>
          </p:cNvSpPr>
          <p:nvPr>
            <p:ph idx="1"/>
          </p:nvPr>
        </p:nvSpPr>
        <p:spPr/>
        <p:txBody>
          <a:bodyPr/>
          <a:lstStyle/>
          <a:p>
            <a:pPr eaLnBrk="1" hangingPunct="1"/>
            <a:r>
              <a:rPr lang="en-US" altLang="en-US" sz="1800" dirty="0"/>
              <a:t>Governance is the ultimate responsibility of the board, while the responsibility of the staff is management.</a:t>
            </a:r>
          </a:p>
          <a:p>
            <a:pPr eaLnBrk="1" hangingPunct="1"/>
            <a:endParaRPr lang="en-US" altLang="en-US" sz="1800" dirty="0"/>
          </a:p>
          <a:p>
            <a:pPr eaLnBrk="1" hangingPunct="1"/>
            <a:r>
              <a:rPr lang="en-US" altLang="en-US" sz="1800" dirty="0"/>
              <a:t>Rather than seeing the nonprofit board’s job as a function of </a:t>
            </a:r>
            <a:r>
              <a:rPr lang="en-US" altLang="en-US" sz="1800" i="1" dirty="0"/>
              <a:t>management, it is first and fundamentally </a:t>
            </a:r>
            <a:r>
              <a:rPr lang="en-US" altLang="en-US" sz="1800" dirty="0"/>
              <a:t>a responsibility for </a:t>
            </a:r>
            <a:r>
              <a:rPr lang="en-US" altLang="en-US" sz="1800" i="1" dirty="0"/>
              <a:t>ownership. </a:t>
            </a:r>
          </a:p>
          <a:p>
            <a:pPr eaLnBrk="1" hangingPunct="1"/>
            <a:endParaRPr lang="en-US" altLang="en-US" sz="1800" i="1" dirty="0"/>
          </a:p>
          <a:p>
            <a:pPr eaLnBrk="1" hangingPunct="1"/>
            <a:r>
              <a:rPr lang="en-US" altLang="en-US" sz="1800" dirty="0"/>
              <a:t>Board should ask, with respect to programs and initiatives, “Why are we doing this, rather than, how can we do it?”</a:t>
            </a:r>
          </a:p>
        </p:txBody>
      </p:sp>
      <p:sp>
        <p:nvSpPr>
          <p:cNvPr id="2" name="Slide Number Placeholder 1">
            <a:extLst>
              <a:ext uri="{FF2B5EF4-FFF2-40B4-BE49-F238E27FC236}">
                <a16:creationId xmlns:a16="http://schemas.microsoft.com/office/drawing/2014/main" id="{05A94775-6971-45B2-AAA2-9C000C0A3772}"/>
              </a:ext>
            </a:extLst>
          </p:cNvPr>
          <p:cNvSpPr>
            <a:spLocks noGrp="1"/>
          </p:cNvSpPr>
          <p:nvPr>
            <p:ph type="sldNum" sz="quarter" idx="4"/>
          </p:nvPr>
        </p:nvSpPr>
        <p:spPr/>
        <p:txBody>
          <a:bodyPr/>
          <a:lstStyle/>
          <a:p>
            <a:fld id="{F8E24598-D429-A34B-B4A6-5808099B37D3}"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19352" y="338098"/>
            <a:ext cx="6732635" cy="3645172"/>
          </a:xfrm>
        </p:spPr>
        <p:txBody>
          <a:bodyPr/>
          <a:lstStyle/>
          <a:p>
            <a:r>
              <a:rPr lang="en-US" b="1" dirty="0"/>
              <a:t>Nat Bartholomew, CPA</a:t>
            </a:r>
          </a:p>
          <a:p>
            <a:r>
              <a:rPr lang="en-US" b="1" dirty="0"/>
              <a:t>Principal in Charge, </a:t>
            </a:r>
          </a:p>
          <a:p>
            <a:r>
              <a:rPr lang="en-US" b="1" dirty="0"/>
              <a:t>   Associations and Membership Organizations</a:t>
            </a:r>
          </a:p>
          <a:p>
            <a:r>
              <a:rPr lang="en-US" b="1" dirty="0">
                <a:hlinkClick r:id="rId2">
                  <a:extLst>
                    <a:ext uri="{A12FA001-AC4F-418D-AE19-62706E023703}">
                      <ahyp:hlinkClr xmlns:ahyp="http://schemas.microsoft.com/office/drawing/2018/hyperlinkcolor" val="tx"/>
                    </a:ext>
                  </a:extLst>
                </a:hlinkClick>
              </a:rPr>
              <a:t>Nat.Bartholomew@CLAconnect.com</a:t>
            </a:r>
            <a:endParaRPr lang="en-US" b="1" dirty="0"/>
          </a:p>
          <a:p>
            <a:endParaRPr lang="en-US" b="1" dirty="0"/>
          </a:p>
          <a:p>
            <a:r>
              <a:rPr lang="en-US" b="1" dirty="0"/>
              <a:t>Mike Benoudiz, CPA</a:t>
            </a:r>
          </a:p>
          <a:p>
            <a:r>
              <a:rPr lang="en-US" b="1" dirty="0"/>
              <a:t>Director, Nonprofit</a:t>
            </a:r>
          </a:p>
          <a:p>
            <a:r>
              <a:rPr lang="en-US" b="1" dirty="0">
                <a:hlinkClick r:id="rId3">
                  <a:extLst>
                    <a:ext uri="{A12FA001-AC4F-418D-AE19-62706E023703}">
                      <ahyp:hlinkClr xmlns:ahyp="http://schemas.microsoft.com/office/drawing/2018/hyperlinkcolor" val="tx"/>
                    </a:ext>
                  </a:extLst>
                </a:hlinkClick>
              </a:rPr>
              <a:t>Mike.Benoudiz@CLAconnect.com</a:t>
            </a:r>
            <a:endParaRPr lang="en-US" b="1" dirty="0"/>
          </a:p>
          <a:p>
            <a:endParaRPr lang="en-US" b="1" dirty="0"/>
          </a:p>
        </p:txBody>
      </p:sp>
      <p:sp>
        <p:nvSpPr>
          <p:cNvPr id="3" name="TextBox 2"/>
          <p:cNvSpPr txBox="1"/>
          <p:nvPr/>
        </p:nvSpPr>
        <p:spPr>
          <a:xfrm>
            <a:off x="5353663" y="2557888"/>
            <a:ext cx="2949678" cy="769441"/>
          </a:xfrm>
          <a:prstGeom prst="rect">
            <a:avLst/>
          </a:prstGeom>
          <a:noFill/>
        </p:spPr>
        <p:txBody>
          <a:bodyPr wrap="square" rtlCol="0">
            <a:spAutoFit/>
          </a:bodyPr>
          <a:lstStyle/>
          <a:p>
            <a:r>
              <a:rPr lang="en-US" sz="4400" b="1" dirty="0">
                <a:solidFill>
                  <a:schemeClr val="bg1"/>
                </a:solidFill>
              </a:rPr>
              <a:t>Thank you!</a:t>
            </a:r>
          </a:p>
        </p:txBody>
      </p:sp>
    </p:spTree>
    <p:extLst>
      <p:ext uri="{BB962C8B-B14F-4D97-AF65-F5344CB8AC3E}">
        <p14:creationId xmlns:p14="http://schemas.microsoft.com/office/powerpoint/2010/main" val="358921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17C-3266-47D2-A363-A90DA304DFF1}"/>
              </a:ext>
            </a:extLst>
          </p:cNvPr>
          <p:cNvSpPr>
            <a:spLocks noGrp="1"/>
          </p:cNvSpPr>
          <p:nvPr>
            <p:ph type="title"/>
          </p:nvPr>
        </p:nvSpPr>
        <p:spPr/>
        <p:txBody>
          <a:bodyPr/>
          <a:lstStyle/>
          <a:p>
            <a:r>
              <a:rPr lang="en-US" dirty="0"/>
              <a:t>Audit and Tax Requirements (Continued)</a:t>
            </a:r>
          </a:p>
        </p:txBody>
      </p:sp>
      <p:sp>
        <p:nvSpPr>
          <p:cNvPr id="3" name="Content Placeholder 2">
            <a:extLst>
              <a:ext uri="{FF2B5EF4-FFF2-40B4-BE49-F238E27FC236}">
                <a16:creationId xmlns:a16="http://schemas.microsoft.com/office/drawing/2014/main" id="{9A006A9E-DAF3-4251-AF22-7FEB21E89F8A}"/>
              </a:ext>
            </a:extLst>
          </p:cNvPr>
          <p:cNvSpPr>
            <a:spLocks noGrp="1"/>
          </p:cNvSpPr>
          <p:nvPr>
            <p:ph idx="1"/>
          </p:nvPr>
        </p:nvSpPr>
        <p:spPr/>
        <p:txBody>
          <a:bodyPr/>
          <a:lstStyle/>
          <a:p>
            <a:r>
              <a:rPr lang="en-US" dirty="0"/>
              <a:t>Why prepare annual tax returns for a nonprofit?</a:t>
            </a:r>
          </a:p>
          <a:p>
            <a:endParaRPr lang="en-US" sz="1200" dirty="0"/>
          </a:p>
          <a:p>
            <a:pPr marL="0" indent="0" algn="ctr">
              <a:buNone/>
            </a:pPr>
            <a:r>
              <a:rPr lang="en-US" sz="2400" b="1" i="1" dirty="0"/>
              <a:t>Compliance</a:t>
            </a:r>
          </a:p>
          <a:p>
            <a:pPr lvl="1"/>
            <a:endParaRPr lang="en-US" sz="1200" dirty="0"/>
          </a:p>
          <a:p>
            <a:pPr lvl="1"/>
            <a:r>
              <a:rPr lang="en-US" dirty="0"/>
              <a:t>Federal returns are required for 501(c)(3) and 501(c)(19)</a:t>
            </a:r>
          </a:p>
          <a:p>
            <a:pPr lvl="1"/>
            <a:r>
              <a:rPr lang="en-US" dirty="0"/>
              <a:t>State returns are required if any “unrelated business income is present”</a:t>
            </a:r>
          </a:p>
        </p:txBody>
      </p:sp>
      <p:sp>
        <p:nvSpPr>
          <p:cNvPr id="4" name="Slide Number Placeholder 3">
            <a:extLst>
              <a:ext uri="{FF2B5EF4-FFF2-40B4-BE49-F238E27FC236}">
                <a16:creationId xmlns:a16="http://schemas.microsoft.com/office/drawing/2014/main" id="{BABC8891-4BE6-4B99-932A-EEC6FFD63987}"/>
              </a:ext>
            </a:extLst>
          </p:cNvPr>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161260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EE02B2-69EE-4873-A2E2-707FAC81D7E9}"/>
              </a:ext>
            </a:extLst>
          </p:cNvPr>
          <p:cNvSpPr>
            <a:spLocks noGrp="1"/>
          </p:cNvSpPr>
          <p:nvPr>
            <p:ph type="title"/>
          </p:nvPr>
        </p:nvSpPr>
        <p:spPr/>
        <p:txBody>
          <a:bodyPr/>
          <a:lstStyle/>
          <a:p>
            <a:r>
              <a:rPr lang="en-US" dirty="0"/>
              <a:t>Tax Preparation</a:t>
            </a:r>
          </a:p>
        </p:txBody>
      </p:sp>
      <p:sp>
        <p:nvSpPr>
          <p:cNvPr id="9" name="Content Placeholder 8">
            <a:extLst>
              <a:ext uri="{FF2B5EF4-FFF2-40B4-BE49-F238E27FC236}">
                <a16:creationId xmlns:a16="http://schemas.microsoft.com/office/drawing/2014/main" id="{FE488331-8488-474B-A6B3-24BD95ECB983}"/>
              </a:ext>
            </a:extLst>
          </p:cNvPr>
          <p:cNvSpPr>
            <a:spLocks noGrp="1"/>
          </p:cNvSpPr>
          <p:nvPr>
            <p:ph idx="1"/>
          </p:nvPr>
        </p:nvSpPr>
        <p:spPr/>
        <p:txBody>
          <a:bodyPr/>
          <a:lstStyle/>
          <a:p>
            <a:r>
              <a:rPr lang="en-US" dirty="0"/>
              <a:t>Federal Forms 990 and 990-T and Related Schedules</a:t>
            </a:r>
          </a:p>
          <a:p>
            <a:r>
              <a:rPr lang="en-US" dirty="0"/>
              <a:t>State Forms: Virginia Form 500, California Form 109 and 199, North Carolina Form CD-405 and CD-479</a:t>
            </a:r>
          </a:p>
          <a:p>
            <a:r>
              <a:rPr lang="en-US" dirty="0"/>
              <a:t>Both the Association and the Foundation</a:t>
            </a:r>
          </a:p>
          <a:p>
            <a:endParaRPr lang="en-US" dirty="0"/>
          </a:p>
          <a:p>
            <a:r>
              <a:rPr lang="en-US" dirty="0"/>
              <a:t>Service / Communication Throughout the Year Ensures Compliance</a:t>
            </a:r>
          </a:p>
        </p:txBody>
      </p:sp>
      <p:sp>
        <p:nvSpPr>
          <p:cNvPr id="7" name="Slide Number Placeholder 6">
            <a:extLst>
              <a:ext uri="{FF2B5EF4-FFF2-40B4-BE49-F238E27FC236}">
                <a16:creationId xmlns:a16="http://schemas.microsoft.com/office/drawing/2014/main" id="{7C15F90E-B79F-4EF9-8AEC-D6DB6755225B}"/>
              </a:ext>
            </a:extLst>
          </p:cNvPr>
          <p:cNvSpPr>
            <a:spLocks noGrp="1"/>
          </p:cNvSpPr>
          <p:nvPr>
            <p:ph type="sldNum" sz="quarter" idx="4"/>
          </p:nvPr>
        </p:nvSpPr>
        <p:spPr/>
        <p:txBody>
          <a:bodyPr/>
          <a:lstStyle/>
          <a:p>
            <a:r>
              <a:rPr lang="en-US" dirty="0"/>
              <a:t>9</a:t>
            </a:r>
          </a:p>
        </p:txBody>
      </p:sp>
    </p:spTree>
    <p:extLst>
      <p:ext uri="{BB962C8B-B14F-4D97-AF65-F5344CB8AC3E}">
        <p14:creationId xmlns:p14="http://schemas.microsoft.com/office/powerpoint/2010/main" val="285202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CF6C94-B809-4682-96D2-84C0A2EAAA25}"/>
              </a:ext>
            </a:extLst>
          </p:cNvPr>
          <p:cNvSpPr>
            <a:spLocks noGrp="1"/>
          </p:cNvSpPr>
          <p:nvPr>
            <p:ph type="title"/>
          </p:nvPr>
        </p:nvSpPr>
        <p:spPr/>
        <p:txBody>
          <a:bodyPr/>
          <a:lstStyle/>
          <a:p>
            <a:r>
              <a:rPr lang="en-US" dirty="0"/>
              <a:t>What is an Audit?</a:t>
            </a:r>
          </a:p>
        </p:txBody>
      </p:sp>
      <p:sp>
        <p:nvSpPr>
          <p:cNvPr id="6" name="Content Placeholder 5">
            <a:extLst>
              <a:ext uri="{FF2B5EF4-FFF2-40B4-BE49-F238E27FC236}">
                <a16:creationId xmlns:a16="http://schemas.microsoft.com/office/drawing/2014/main" id="{AFB5F318-0C5C-4A85-9F7B-0D7DE03DF18B}"/>
              </a:ext>
            </a:extLst>
          </p:cNvPr>
          <p:cNvSpPr>
            <a:spLocks noGrp="1"/>
          </p:cNvSpPr>
          <p:nvPr>
            <p:ph idx="1"/>
          </p:nvPr>
        </p:nvSpPr>
        <p:spPr/>
        <p:txBody>
          <a:bodyPr/>
          <a:lstStyle/>
          <a:p>
            <a:pPr marL="0" indent="0">
              <a:buNone/>
            </a:pPr>
            <a:r>
              <a:rPr lang="en-US" dirty="0"/>
              <a:t>An investigation of MCA&amp;F’s consolidated financial statements to determine whether they are fairly stated and free of material misstatement.</a:t>
            </a:r>
          </a:p>
          <a:p>
            <a:pPr marL="0" indent="0">
              <a:buNone/>
            </a:pPr>
            <a:endParaRPr lang="en-US" sz="1400" dirty="0"/>
          </a:p>
          <a:p>
            <a:pPr marL="0" indent="0">
              <a:buNone/>
            </a:pPr>
            <a:r>
              <a:rPr lang="en-US" dirty="0"/>
              <a:t>Why are the financial statements consolidated and what does that mean? Nonprofits that are “controlled” by another organization where there’s an “economic interest” are to be consolidated (i.e., combined).</a:t>
            </a:r>
          </a:p>
          <a:p>
            <a:endParaRPr lang="en-US" dirty="0"/>
          </a:p>
        </p:txBody>
      </p:sp>
      <p:sp>
        <p:nvSpPr>
          <p:cNvPr id="5" name="Slide Number Placeholder 4">
            <a:extLst>
              <a:ext uri="{FF2B5EF4-FFF2-40B4-BE49-F238E27FC236}">
                <a16:creationId xmlns:a16="http://schemas.microsoft.com/office/drawing/2014/main" id="{A58AD9E9-9F50-4C67-8A9A-949E0D3DEF85}"/>
              </a:ext>
            </a:extLst>
          </p:cNvPr>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31611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45997"/>
            <a:ext cx="8229600" cy="882703"/>
          </a:xfrm>
        </p:spPr>
        <p:txBody>
          <a:bodyPr/>
          <a:lstStyle/>
          <a:p>
            <a:r>
              <a:rPr lang="en-US" dirty="0"/>
              <a:t>Auditor’s Responsibility Under</a:t>
            </a:r>
            <a:br>
              <a:rPr lang="en-US" dirty="0"/>
            </a:br>
            <a:r>
              <a:rPr lang="en-US" dirty="0"/>
              <a:t>U.S. Generally Accepted Auditing Standards</a:t>
            </a:r>
            <a:endParaRPr lang="en-US" altLang="en-US" dirty="0">
              <a:solidFill>
                <a:schemeClr val="tx1"/>
              </a:solidFill>
            </a:endParaRPr>
          </a:p>
        </p:txBody>
      </p:sp>
      <p:sp>
        <p:nvSpPr>
          <p:cNvPr id="14339" name="Content Placeholder 2"/>
          <p:cNvSpPr>
            <a:spLocks noGrp="1"/>
          </p:cNvSpPr>
          <p:nvPr>
            <p:ph idx="1"/>
          </p:nvPr>
        </p:nvSpPr>
        <p:spPr/>
        <p:txBody>
          <a:bodyPr/>
          <a:lstStyle/>
          <a:p>
            <a:pPr eaLnBrk="1" hangingPunct="1">
              <a:buFontTx/>
              <a:buNone/>
            </a:pPr>
            <a:r>
              <a:rPr lang="en-US" altLang="en-US" sz="2000" dirty="0"/>
              <a:t>The primary objective of our audit is to </a:t>
            </a:r>
            <a:r>
              <a:rPr lang="en-US" altLang="en-US" sz="2000" u="sng" dirty="0"/>
              <a:t>express an opinion </a:t>
            </a:r>
            <a:r>
              <a:rPr lang="en-US" altLang="en-US" sz="2000" dirty="0"/>
              <a:t>on the fair presentation of the consolidated financial statements.</a:t>
            </a:r>
          </a:p>
          <a:p>
            <a:pPr eaLnBrk="1" hangingPunct="1"/>
            <a:endParaRPr lang="en-US" altLang="en-US" sz="2000" dirty="0"/>
          </a:p>
          <a:p>
            <a:pPr eaLnBrk="1" hangingPunct="1">
              <a:buFontTx/>
              <a:buNone/>
            </a:pPr>
            <a:r>
              <a:rPr lang="en-US" altLang="en-US" sz="2000" dirty="0"/>
              <a:t>We plan and perform the audit to obtain </a:t>
            </a:r>
            <a:r>
              <a:rPr lang="en-US" altLang="en-US" sz="2000" u="sng" dirty="0"/>
              <a:t>reasonable assurance </a:t>
            </a:r>
            <a:r>
              <a:rPr lang="en-US" altLang="en-US" sz="2000" dirty="0"/>
              <a:t>about whether the </a:t>
            </a:r>
            <a:r>
              <a:rPr lang="en-US" altLang="en-US" sz="2000" u="sng" dirty="0"/>
              <a:t>consolidated financial statements </a:t>
            </a:r>
            <a:r>
              <a:rPr lang="en-US" altLang="en-US" sz="2000" dirty="0"/>
              <a:t>are </a:t>
            </a:r>
            <a:r>
              <a:rPr lang="en-US" altLang="en-US" sz="2000" u="sng" dirty="0"/>
              <a:t>free of material misstatements</a:t>
            </a:r>
            <a:r>
              <a:rPr lang="en-US" altLang="en-US" sz="2000" dirty="0"/>
              <a:t>, whether caused by error or fraud.  Because of the nature of audit evidence and the characteristics of fraud, we are to obtain reasonable, not absolute, assurance that material misstatements are detected.  We have no responsibility to obtain reasonable assurance that misstatements, whether caused by error or fraud, that are not material to the financial statements are detected.</a:t>
            </a:r>
          </a:p>
          <a:p>
            <a:pPr eaLnBrk="1" hangingPunct="1">
              <a:buFontTx/>
              <a:buNone/>
            </a:pPr>
            <a:endParaRPr lang="en-US" altLang="en-US" sz="800" b="1" dirty="0"/>
          </a:p>
        </p:txBody>
      </p:sp>
      <p:sp>
        <p:nvSpPr>
          <p:cNvPr id="2" name="Slide Number Placeholder 1">
            <a:extLst>
              <a:ext uri="{FF2B5EF4-FFF2-40B4-BE49-F238E27FC236}">
                <a16:creationId xmlns:a16="http://schemas.microsoft.com/office/drawing/2014/main" id="{500BCD50-DC82-49A7-B865-DCA0A30ADC53}"/>
              </a:ext>
            </a:extLst>
          </p:cNvPr>
          <p:cNvSpPr>
            <a:spLocks noGrp="1"/>
          </p:cNvSpPr>
          <p:nvPr>
            <p:ph type="sldNum" sz="quarter" idx="4"/>
          </p:nvPr>
        </p:nvSpPr>
        <p:spPr/>
        <p:txBody>
          <a:bodyPr/>
          <a:lstStyle/>
          <a:p>
            <a:fld id="{F8E24598-D429-A34B-B4A6-5808099B37D3}" type="slidenum">
              <a:rPr lang="en-US" smtClean="0"/>
              <a:pPr/>
              <a:t>6</a:t>
            </a:fld>
            <a:endParaRPr lang="en-US" dirty="0"/>
          </a:p>
        </p:txBody>
      </p:sp>
    </p:spTree>
    <p:extLst>
      <p:ext uri="{BB962C8B-B14F-4D97-AF65-F5344CB8AC3E}">
        <p14:creationId xmlns:p14="http://schemas.microsoft.com/office/powerpoint/2010/main" val="248149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FD00C-2F19-4904-9724-2EACBDB7F15C}"/>
              </a:ext>
            </a:extLst>
          </p:cNvPr>
          <p:cNvSpPr>
            <a:spLocks noGrp="1"/>
          </p:cNvSpPr>
          <p:nvPr>
            <p:ph sz="half" idx="1"/>
          </p:nvPr>
        </p:nvSpPr>
        <p:spPr/>
        <p:txBody>
          <a:bodyPr/>
          <a:lstStyle/>
          <a:p>
            <a:r>
              <a:rPr lang="en-US" sz="2400" dirty="0"/>
              <a:t>Risk Assessment</a:t>
            </a:r>
          </a:p>
          <a:p>
            <a:r>
              <a:rPr lang="en-US" sz="2400" dirty="0"/>
              <a:t>Internal Control Tests</a:t>
            </a:r>
          </a:p>
          <a:p>
            <a:r>
              <a:rPr lang="en-US" sz="2400" dirty="0"/>
              <a:t>Substantive Tests</a:t>
            </a:r>
          </a:p>
          <a:p>
            <a:r>
              <a:rPr lang="en-US" sz="2400" dirty="0"/>
              <a:t>Analytical Tests</a:t>
            </a:r>
          </a:p>
          <a:p>
            <a:r>
              <a:rPr lang="en-US" sz="2400" dirty="0"/>
              <a:t>Confirmation Procedures</a:t>
            </a:r>
          </a:p>
          <a:p>
            <a:r>
              <a:rPr lang="en-US" sz="2400" dirty="0"/>
              <a:t>Inquiries</a:t>
            </a:r>
          </a:p>
          <a:p>
            <a:r>
              <a:rPr lang="en-US" sz="2400" dirty="0"/>
              <a:t>Unexpected Tests</a:t>
            </a:r>
          </a:p>
        </p:txBody>
      </p:sp>
      <p:sp>
        <p:nvSpPr>
          <p:cNvPr id="5" name="Content Placeholder 4">
            <a:extLst>
              <a:ext uri="{FF2B5EF4-FFF2-40B4-BE49-F238E27FC236}">
                <a16:creationId xmlns:a16="http://schemas.microsoft.com/office/drawing/2014/main" id="{0575A80C-CDEF-482B-9FFE-257E35A91A65}"/>
              </a:ext>
            </a:extLst>
          </p:cNvPr>
          <p:cNvSpPr>
            <a:spLocks noGrp="1"/>
          </p:cNvSpPr>
          <p:nvPr>
            <p:ph sz="half" idx="2"/>
          </p:nvPr>
        </p:nvSpPr>
        <p:spPr/>
        <p:txBody>
          <a:bodyPr/>
          <a:lstStyle/>
          <a:p>
            <a:pPr marL="0" indent="0">
              <a:buNone/>
            </a:pPr>
            <a:endParaRPr lang="en-US" dirty="0"/>
          </a:p>
          <a:p>
            <a:pPr marL="0" indent="0">
              <a:buNone/>
            </a:pPr>
            <a:r>
              <a:rPr lang="en-US" dirty="0"/>
              <a:t>Service / Communication Throughout the Year and Not Just at Audit Time</a:t>
            </a:r>
          </a:p>
          <a:p>
            <a:pPr marL="0" indent="0">
              <a:buNone/>
            </a:pPr>
            <a:r>
              <a:rPr lang="en-US" dirty="0"/>
              <a:t>                     =</a:t>
            </a:r>
          </a:p>
          <a:p>
            <a:pPr marL="0" indent="0">
              <a:buNone/>
            </a:pPr>
            <a:r>
              <a:rPr lang="en-US" dirty="0"/>
              <a:t>         NO SURPRISES! </a:t>
            </a:r>
          </a:p>
        </p:txBody>
      </p:sp>
      <p:sp>
        <p:nvSpPr>
          <p:cNvPr id="2" name="Title 1">
            <a:extLst>
              <a:ext uri="{FF2B5EF4-FFF2-40B4-BE49-F238E27FC236}">
                <a16:creationId xmlns:a16="http://schemas.microsoft.com/office/drawing/2014/main" id="{EA9F8D97-F7FD-4CE8-8C5E-18BAAFD24C26}"/>
              </a:ext>
            </a:extLst>
          </p:cNvPr>
          <p:cNvSpPr>
            <a:spLocks noGrp="1"/>
          </p:cNvSpPr>
          <p:nvPr>
            <p:ph type="title"/>
          </p:nvPr>
        </p:nvSpPr>
        <p:spPr/>
        <p:txBody>
          <a:bodyPr/>
          <a:lstStyle/>
          <a:p>
            <a:r>
              <a:rPr lang="en-US" dirty="0"/>
              <a:t>What Do We Do During An Audit</a:t>
            </a:r>
          </a:p>
        </p:txBody>
      </p:sp>
      <p:sp>
        <p:nvSpPr>
          <p:cNvPr id="4" name="Slide Number Placeholder 3">
            <a:extLst>
              <a:ext uri="{FF2B5EF4-FFF2-40B4-BE49-F238E27FC236}">
                <a16:creationId xmlns:a16="http://schemas.microsoft.com/office/drawing/2014/main" id="{D9A16830-EE98-4884-B3B9-2B93C404D872}"/>
              </a:ext>
            </a:extLst>
          </p:cNvPr>
          <p:cNvSpPr>
            <a:spLocks noGrp="1"/>
          </p:cNvSpPr>
          <p:nvPr>
            <p:ph type="sldNum" sz="quarter" idx="4"/>
          </p:nvPr>
        </p:nvSpPr>
        <p:spPr/>
        <p:txBody>
          <a:bodyPr/>
          <a:lstStyle/>
          <a:p>
            <a:r>
              <a:rPr lang="en-US" dirty="0"/>
              <a:t>8</a:t>
            </a:r>
          </a:p>
        </p:txBody>
      </p:sp>
    </p:spTree>
    <p:extLst>
      <p:ext uri="{BB962C8B-B14F-4D97-AF65-F5344CB8AC3E}">
        <p14:creationId xmlns:p14="http://schemas.microsoft.com/office/powerpoint/2010/main" val="312544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half" idx="1"/>
          </p:nvPr>
        </p:nvSpPr>
        <p:spPr>
          <a:xfrm>
            <a:off x="457200" y="862183"/>
            <a:ext cx="3056021" cy="3429000"/>
          </a:xfrm>
        </p:spPr>
        <p:txBody>
          <a:bodyPr>
            <a:noAutofit/>
          </a:bodyPr>
          <a:lstStyle/>
          <a:p>
            <a:pPr marL="0" indent="893" algn="just">
              <a:spcBef>
                <a:spcPts val="0"/>
              </a:spcBef>
              <a:spcAft>
                <a:spcPts val="600"/>
              </a:spcAft>
              <a:buNone/>
            </a:pPr>
            <a:r>
              <a:rPr lang="en-US" sz="1100" dirty="0"/>
              <a:t>CLA is among the nation’s leading accounting and professional services firms.</a:t>
            </a:r>
            <a:endParaRPr lang="en-US" sz="1100" b="1" dirty="0"/>
          </a:p>
          <a:p>
            <a:pPr marL="91440" indent="-91440" algn="just">
              <a:spcBef>
                <a:spcPts val="324"/>
              </a:spcBef>
              <a:spcAft>
                <a:spcPts val="563"/>
              </a:spcAft>
              <a:buClr>
                <a:schemeClr val="tx1"/>
              </a:buClr>
              <a:buFont typeface="Arial" pitchFamily="34" charset="0"/>
              <a:buChar char="•"/>
            </a:pPr>
            <a:r>
              <a:rPr lang="en-US" sz="1100" b="1" dirty="0">
                <a:solidFill>
                  <a:srgbClr val="1F80BC"/>
                </a:solidFill>
              </a:rPr>
              <a:t>Dedicated</a:t>
            </a:r>
            <a:r>
              <a:rPr lang="en-US" sz="1100" b="1" dirty="0"/>
              <a:t> - </a:t>
            </a:r>
            <a:r>
              <a:rPr lang="en-US" sz="1100" dirty="0"/>
              <a:t>Structured to provide clients with highly specialized industry insight, the firm delivers its outsourcing, audit, accounting, tax, consulting, and advisory capabilities from industry-specific perspectives.</a:t>
            </a:r>
          </a:p>
          <a:p>
            <a:pPr marL="91440" indent="-91440" algn="just">
              <a:spcBef>
                <a:spcPts val="324"/>
              </a:spcBef>
              <a:spcAft>
                <a:spcPts val="563"/>
              </a:spcAft>
              <a:buClr>
                <a:schemeClr val="tx1"/>
              </a:buClr>
              <a:buFont typeface="Arial" pitchFamily="34" charset="0"/>
              <a:buChar char="•"/>
            </a:pPr>
            <a:r>
              <a:rPr lang="en-US" sz="1100" b="1" dirty="0">
                <a:solidFill>
                  <a:srgbClr val="819F3D"/>
                </a:solidFill>
              </a:rPr>
              <a:t>Experienced</a:t>
            </a:r>
            <a:r>
              <a:rPr lang="en-US" sz="1100" b="1" dirty="0"/>
              <a:t> - </a:t>
            </a:r>
            <a:r>
              <a:rPr lang="en-US" sz="1100" dirty="0"/>
              <a:t>With over 120 locations in the United States operating in conjunction with our global network of contacts and Nexia affiliate firms, we have the resources and experience to help you achieve your goals in the U.S. and beyond. Our low staff-to-partner ratio assures clients receive significant partner attention.</a:t>
            </a:r>
          </a:p>
          <a:p>
            <a:pPr marL="91440" indent="-91440" algn="just">
              <a:spcBef>
                <a:spcPts val="324"/>
              </a:spcBef>
              <a:spcAft>
                <a:spcPts val="563"/>
              </a:spcAft>
              <a:buClr>
                <a:schemeClr val="tx1"/>
              </a:buClr>
              <a:buFont typeface="Arial" pitchFamily="34" charset="0"/>
              <a:buChar char="•"/>
            </a:pPr>
            <a:r>
              <a:rPr lang="en-US" sz="1100" b="1" dirty="0">
                <a:solidFill>
                  <a:srgbClr val="C8712D"/>
                </a:solidFill>
              </a:rPr>
              <a:t>Committed</a:t>
            </a:r>
            <a:r>
              <a:rPr lang="en-US" sz="1100" b="1" dirty="0"/>
              <a:t> - </a:t>
            </a:r>
            <a:r>
              <a:rPr lang="en-US" sz="1100" dirty="0"/>
              <a:t>Our teams are service-driven and work with many fast growing businesses.  We exceed expectations and deliver in advance of deadlines.  We are here to support your journey and are excited to be a part of the team.</a:t>
            </a:r>
          </a:p>
        </p:txBody>
      </p:sp>
      <p:sp>
        <p:nvSpPr>
          <p:cNvPr id="2" name="Title 1"/>
          <p:cNvSpPr>
            <a:spLocks noGrp="1"/>
          </p:cNvSpPr>
          <p:nvPr>
            <p:ph type="title"/>
          </p:nvPr>
        </p:nvSpPr>
        <p:spPr/>
        <p:txBody>
          <a:bodyPr>
            <a:noAutofit/>
          </a:bodyPr>
          <a:lstStyle/>
          <a:p>
            <a:r>
              <a:rPr lang="en-GB" sz="2800" dirty="0"/>
              <a:t>Who We Are - CLA</a:t>
            </a:r>
            <a:r>
              <a:rPr lang="en-GB" sz="1800" dirty="0"/>
              <a:t>	</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bwMode="auto">
          <a:xfrm>
            <a:off x="4051835" y="553086"/>
            <a:ext cx="4473590" cy="2524343"/>
          </a:xfrm>
          <a:prstGeom prst="rect">
            <a:avLst/>
          </a:prstGeom>
          <a:noFill/>
          <a:ln>
            <a:noFill/>
          </a:ln>
        </p:spPr>
      </p:pic>
      <p:graphicFrame>
        <p:nvGraphicFramePr>
          <p:cNvPr id="9" name="Diagram 8"/>
          <p:cNvGraphicFramePr/>
          <p:nvPr>
            <p:extLst>
              <p:ext uri="{D42A27DB-BD31-4B8C-83A1-F6EECF244321}">
                <p14:modId xmlns:p14="http://schemas.microsoft.com/office/powerpoint/2010/main" val="3114870478"/>
              </p:ext>
            </p:extLst>
          </p:nvPr>
        </p:nvGraphicFramePr>
        <p:xfrm>
          <a:off x="3739581" y="3077429"/>
          <a:ext cx="5098098" cy="1635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p:cNvSpPr>
            <a:spLocks noGrp="1"/>
          </p:cNvSpPr>
          <p:nvPr>
            <p:ph type="sldNum" sz="quarter" idx="4"/>
          </p:nvPr>
        </p:nvSpPr>
        <p:spPr>
          <a:xfrm>
            <a:off x="8686805" y="4819650"/>
            <a:ext cx="395783" cy="342900"/>
          </a:xfrm>
        </p:spPr>
        <p:txBody>
          <a:bodyPr/>
          <a:lstStyle/>
          <a:p>
            <a:r>
              <a:rPr lang="en-US" dirty="0"/>
              <a:t>2</a:t>
            </a:r>
          </a:p>
        </p:txBody>
      </p:sp>
    </p:spTree>
    <p:extLst>
      <p:ext uri="{BB962C8B-B14F-4D97-AF65-F5344CB8AC3E}">
        <p14:creationId xmlns:p14="http://schemas.microsoft.com/office/powerpoint/2010/main" val="65762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90" y="125390"/>
            <a:ext cx="8984247" cy="432259"/>
          </a:xfrm>
        </p:spPr>
        <p:txBody>
          <a:bodyPr/>
          <a:lstStyle/>
          <a:p>
            <a:pPr lvl="0"/>
            <a:r>
              <a:rPr lang="en-US" sz="2200" dirty="0"/>
              <a:t>Overview of CLA’s Nonprofit Practice</a:t>
            </a:r>
          </a:p>
        </p:txBody>
      </p:sp>
      <p:sp>
        <p:nvSpPr>
          <p:cNvPr id="3" name="Content Placeholder 2"/>
          <p:cNvSpPr>
            <a:spLocks noGrp="1"/>
          </p:cNvSpPr>
          <p:nvPr>
            <p:ph idx="1"/>
          </p:nvPr>
        </p:nvSpPr>
        <p:spPr>
          <a:xfrm>
            <a:off x="153549" y="681839"/>
            <a:ext cx="8596313" cy="898674"/>
          </a:xfrm>
        </p:spPr>
        <p:txBody>
          <a:bodyPr/>
          <a:lstStyle/>
          <a:p>
            <a:r>
              <a:rPr lang="en-US" sz="1100" b="1" u="sng" dirty="0"/>
              <a:t>Leading provider </a:t>
            </a:r>
            <a:r>
              <a:rPr lang="en-US" sz="1100" dirty="0"/>
              <a:t>in nonprofit assurance, tax and employee benefit plans</a:t>
            </a:r>
          </a:p>
          <a:p>
            <a:pPr lvl="1"/>
            <a:r>
              <a:rPr lang="en-US" sz="1100" dirty="0"/>
              <a:t>More than 7,000 nonprofit clients nationally and more than 500 locally </a:t>
            </a:r>
          </a:p>
          <a:p>
            <a:pPr lvl="1"/>
            <a:r>
              <a:rPr lang="en-US" sz="1100" dirty="0"/>
              <a:t>More than 2,000 associations served</a:t>
            </a:r>
          </a:p>
          <a:p>
            <a:pPr lvl="1"/>
            <a:r>
              <a:rPr lang="en-US" sz="1100" dirty="0"/>
              <a:t>CLA prepares more 990s than any other professional services firm in the US based on data obtained from </a:t>
            </a:r>
            <a:r>
              <a:rPr lang="en-US" sz="1100" dirty="0" err="1"/>
              <a:t>CauseIQ</a:t>
            </a:r>
            <a:r>
              <a:rPr lang="en-US" sz="1100" dirty="0"/>
              <a:t>. </a:t>
            </a:r>
            <a:endParaRPr lang="en-US" sz="1200" dirty="0"/>
          </a:p>
          <a:p>
            <a:endParaRPr lang="en-US" sz="1200" dirty="0"/>
          </a:p>
          <a:p>
            <a:endParaRPr lang="en-US" sz="1200" dirty="0"/>
          </a:p>
          <a:p>
            <a:endParaRPr lang="en-US" sz="1200" dirty="0"/>
          </a:p>
          <a:p>
            <a:pPr marL="0" indent="0">
              <a:buNone/>
            </a:pPr>
            <a:endParaRPr lang="en-US" sz="1200" dirty="0"/>
          </a:p>
          <a:p>
            <a:endParaRPr lang="en-US" sz="1100" dirty="0"/>
          </a:p>
        </p:txBody>
      </p:sp>
      <p:sp>
        <p:nvSpPr>
          <p:cNvPr id="4" name="Slide Number Placeholder 3"/>
          <p:cNvSpPr>
            <a:spLocks noGrp="1"/>
          </p:cNvSpPr>
          <p:nvPr>
            <p:ph type="sldNum" sz="quarter" idx="4"/>
          </p:nvPr>
        </p:nvSpPr>
        <p:spPr/>
        <p:txBody>
          <a:bodyPr/>
          <a:lstStyle/>
          <a:p>
            <a:r>
              <a:rPr lang="en-US" dirty="0"/>
              <a:t>3</a:t>
            </a:r>
          </a:p>
        </p:txBody>
      </p:sp>
      <p:sp>
        <p:nvSpPr>
          <p:cNvPr id="7" name="Content Placeholder 2"/>
          <p:cNvSpPr txBox="1">
            <a:spLocks/>
          </p:cNvSpPr>
          <p:nvPr/>
        </p:nvSpPr>
        <p:spPr bwMode="auto">
          <a:xfrm>
            <a:off x="-1523983" y="1540042"/>
            <a:ext cx="3252195" cy="898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23" indent="-342923"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96" indent="-285767"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71" indent="-228616"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300" indent="-228616"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531" indent="-228616"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759" indent="-228616" algn="l" rtl="0" eaLnBrk="1" fontAlgn="base" hangingPunct="1">
              <a:spcBef>
                <a:spcPct val="20000"/>
              </a:spcBef>
              <a:spcAft>
                <a:spcPct val="0"/>
              </a:spcAft>
              <a:buFont typeface="Arial" charset="0"/>
              <a:buChar char="–"/>
              <a:defRPr>
                <a:solidFill>
                  <a:schemeClr val="tx1"/>
                </a:solidFill>
                <a:latin typeface="+mn-lt"/>
                <a:ea typeface="+mn-ea"/>
              </a:defRPr>
            </a:lvl6pPr>
            <a:lvl7pPr marL="2971986" indent="-228616" algn="l" rtl="0" eaLnBrk="1" fontAlgn="base" hangingPunct="1">
              <a:spcBef>
                <a:spcPct val="20000"/>
              </a:spcBef>
              <a:spcAft>
                <a:spcPct val="0"/>
              </a:spcAft>
              <a:buFont typeface="Arial" charset="0"/>
              <a:buChar char="–"/>
              <a:defRPr>
                <a:solidFill>
                  <a:schemeClr val="tx1"/>
                </a:solidFill>
                <a:latin typeface="+mn-lt"/>
                <a:ea typeface="+mn-ea"/>
              </a:defRPr>
            </a:lvl7pPr>
            <a:lvl8pPr marL="3429215" indent="-228616" algn="l" rtl="0" eaLnBrk="1" fontAlgn="base" hangingPunct="1">
              <a:spcBef>
                <a:spcPct val="20000"/>
              </a:spcBef>
              <a:spcAft>
                <a:spcPct val="0"/>
              </a:spcAft>
              <a:buFont typeface="Arial" charset="0"/>
              <a:buChar char="–"/>
              <a:defRPr>
                <a:solidFill>
                  <a:schemeClr val="tx1"/>
                </a:solidFill>
                <a:latin typeface="+mn-lt"/>
                <a:ea typeface="+mn-ea"/>
              </a:defRPr>
            </a:lvl8pPr>
            <a:lvl9pPr marL="3886444" indent="-228616" algn="l" rtl="0" eaLnBrk="1" fontAlgn="base" hangingPunct="1">
              <a:spcBef>
                <a:spcPct val="20000"/>
              </a:spcBef>
              <a:spcAft>
                <a:spcPct val="0"/>
              </a:spcAft>
              <a:buFont typeface="Arial" charset="0"/>
              <a:buChar char="–"/>
              <a:defRPr>
                <a:solidFill>
                  <a:schemeClr val="tx1"/>
                </a:solidFill>
                <a:latin typeface="+mn-lt"/>
                <a:ea typeface="+mn-ea"/>
              </a:defRPr>
            </a:lvl9pPr>
          </a:lstStyle>
          <a:p>
            <a:endParaRPr lang="en-US" sz="1200" kern="0" dirty="0"/>
          </a:p>
          <a:p>
            <a:endParaRPr lang="en-US" sz="1200" kern="0" dirty="0"/>
          </a:p>
          <a:p>
            <a:endParaRPr lang="en-US" sz="1200" kern="0" dirty="0"/>
          </a:p>
          <a:p>
            <a:endParaRPr lang="en-US" sz="1200" kern="0" dirty="0"/>
          </a:p>
          <a:p>
            <a:endParaRPr lang="en-US" sz="1200" kern="0" dirty="0"/>
          </a:p>
          <a:p>
            <a:endParaRPr lang="en-US" sz="1200" kern="0" dirty="0"/>
          </a:p>
          <a:p>
            <a:endParaRPr lang="en-US" sz="1200" kern="0" dirty="0"/>
          </a:p>
          <a:p>
            <a:endParaRPr lang="en-US" sz="1200" kern="0" dirty="0"/>
          </a:p>
          <a:p>
            <a:endParaRPr lang="en-US" sz="1200" kern="0" dirty="0"/>
          </a:p>
          <a:p>
            <a:endParaRPr lang="en-US" sz="1200" kern="0" dirty="0"/>
          </a:p>
          <a:p>
            <a:endParaRPr lang="en-US" sz="1200" kern="0" dirty="0"/>
          </a:p>
          <a:p>
            <a:pPr marL="0" indent="0">
              <a:buFontTx/>
              <a:buNone/>
            </a:pPr>
            <a:endParaRPr lang="en-US" sz="1200" kern="0" dirty="0"/>
          </a:p>
          <a:p>
            <a:endParaRPr lang="en-US" sz="1100" kern="0" dirty="0"/>
          </a:p>
        </p:txBody>
      </p:sp>
      <p:sp>
        <p:nvSpPr>
          <p:cNvPr id="9" name="Oval 8"/>
          <p:cNvSpPr/>
          <p:nvPr/>
        </p:nvSpPr>
        <p:spPr bwMode="auto">
          <a:xfrm>
            <a:off x="5982599" y="1883979"/>
            <a:ext cx="2767263" cy="2782046"/>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i="1" dirty="0">
                <a:solidFill>
                  <a:schemeClr val="bg1"/>
                </a:solidFill>
              </a:rPr>
              <a:t>CLA exists to create opportunities for our clients, our people, and communities through industry-focused wealth advisory, outsourcing, audit, tax and consulting services</a:t>
            </a:r>
            <a:r>
              <a:rPr lang="en-US" sz="1400" b="1" i="1" dirty="0"/>
              <a:t>.</a:t>
            </a:r>
            <a:endParaRPr lang="en-US" sz="1400" i="1" kern="0" dirty="0"/>
          </a:p>
        </p:txBody>
      </p:sp>
      <p:graphicFrame>
        <p:nvGraphicFramePr>
          <p:cNvPr id="10" name="Chart 9"/>
          <p:cNvGraphicFramePr/>
          <p:nvPr>
            <p:extLst>
              <p:ext uri="{D42A27DB-BD31-4B8C-83A1-F6EECF244321}">
                <p14:modId xmlns:p14="http://schemas.microsoft.com/office/powerpoint/2010/main" val="3921040929"/>
              </p:ext>
            </p:extLst>
          </p:nvPr>
        </p:nvGraphicFramePr>
        <p:xfrm>
          <a:off x="61411" y="1580513"/>
          <a:ext cx="5750294" cy="3239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6796026"/>
      </p:ext>
    </p:extLst>
  </p:cSld>
  <p:clrMapOvr>
    <a:masterClrMapping/>
  </p:clrMapOvr>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CLA-PowerPoint HD.potx" id="{D1D89843-4F8B-4016-BEC1-1CF189D2BF32}" vid="{C7F52575-3C83-4FBB-AB3C-73AC51FB18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1-CLA-PowerPoint HD</Template>
  <TotalTime>5195</TotalTime>
  <Words>1603</Words>
  <Application>Microsoft Office PowerPoint</Application>
  <PresentationFormat>On-screen Show (16:9)</PresentationFormat>
  <Paragraphs>232</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Times New Roman</vt:lpstr>
      <vt:lpstr>1-CLA-PowerPoint HD</vt:lpstr>
      <vt:lpstr>Marine Corps Association and Foundation February 9, 2021</vt:lpstr>
      <vt:lpstr>Audit and Tax Requirements</vt:lpstr>
      <vt:lpstr>Audit and Tax Requirements (Continued)</vt:lpstr>
      <vt:lpstr>Tax Preparation</vt:lpstr>
      <vt:lpstr>What is an Audit?</vt:lpstr>
      <vt:lpstr>Auditor’s Responsibility Under U.S. Generally Accepted Auditing Standards</vt:lpstr>
      <vt:lpstr>What Do We Do During An Audit</vt:lpstr>
      <vt:lpstr>Who We Are - CLA </vt:lpstr>
      <vt:lpstr>Overview of CLA’s Nonprofit Practice</vt:lpstr>
      <vt:lpstr>Association Experience = Added Value</vt:lpstr>
      <vt:lpstr>Not Just Associations … Military Associations</vt:lpstr>
      <vt:lpstr>Nat’s Clients Include</vt:lpstr>
      <vt:lpstr>MCA&amp;F Audit History and Comparison to Others</vt:lpstr>
      <vt:lpstr>Resources  </vt:lpstr>
      <vt:lpstr>Auditor Tenure</vt:lpstr>
      <vt:lpstr>Auditor Tenure</vt:lpstr>
      <vt:lpstr>Auditor Tenure</vt:lpstr>
      <vt:lpstr>Governance Responsibilities</vt:lpstr>
      <vt:lpstr>Governance Responsibilities (cont'd)</vt:lpstr>
      <vt:lpstr>Responsibilities of a Board Member</vt:lpstr>
      <vt:lpstr>Executive Responsibilities</vt:lpstr>
      <vt:lpstr>Determining Different Roles</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for Others, Inc. CLA Presentation to the Audit Committee</dc:title>
  <dc:creator>Schaller, Artur</dc:creator>
  <cp:lastModifiedBy>Bartholomew, Nat T.</cp:lastModifiedBy>
  <cp:revision>166</cp:revision>
  <cp:lastPrinted>2020-12-18T16:56:16Z</cp:lastPrinted>
  <dcterms:created xsi:type="dcterms:W3CDTF">2019-02-19T15:59:30Z</dcterms:created>
  <dcterms:modified xsi:type="dcterms:W3CDTF">2021-02-01T21:17:02Z</dcterms:modified>
</cp:coreProperties>
</file>